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4"/>
  </p:notesMasterIdLst>
  <p:sldIdLst>
    <p:sldId id="270" r:id="rId3"/>
    <p:sldId id="258" r:id="rId4"/>
    <p:sldId id="271" r:id="rId5"/>
    <p:sldId id="279" r:id="rId6"/>
    <p:sldId id="272" r:id="rId7"/>
    <p:sldId id="273" r:id="rId8"/>
    <p:sldId id="274" r:id="rId9"/>
    <p:sldId id="280" r:id="rId10"/>
    <p:sldId id="275" r:id="rId11"/>
    <p:sldId id="262"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BEB"/>
    <a:srgbClr val="B6CEE8"/>
    <a:srgbClr val="1C2BF4"/>
    <a:srgbClr val="C72C3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4878" autoAdjust="0"/>
    <p:restoredTop sz="76824"/>
  </p:normalViewPr>
  <p:slideViewPr>
    <p:cSldViewPr snapToGrid="0">
      <p:cViewPr varScale="1">
        <p:scale>
          <a:sx n="113" d="100"/>
          <a:sy n="113" d="100"/>
        </p:scale>
        <p:origin x="1032" y="176"/>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113" d="100"/>
          <a:sy n="113" d="100"/>
        </p:scale>
        <p:origin x="4480"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E812A2-BA0E-4022-8B99-492E73CBDA70}" type="datetimeFigureOut">
              <a:rPr lang="en-US" smtClean="0"/>
              <a:t>4/9/24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6A0117-C677-4066-8C21-0E55B01FD1FE}" type="slidenum">
              <a:rPr lang="en-US" smtClean="0"/>
              <a:t>‹#›</a:t>
            </a:fld>
            <a:endParaRPr lang="en-US"/>
          </a:p>
        </p:txBody>
      </p:sp>
    </p:spTree>
    <p:extLst>
      <p:ext uri="{BB962C8B-B14F-4D97-AF65-F5344CB8AC3E}">
        <p14:creationId xmlns:p14="http://schemas.microsoft.com/office/powerpoint/2010/main" val="25867725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66A0117-C677-4066-8C21-0E55B01FD1FE}" type="slidenum">
              <a:rPr lang="en-US" smtClean="0"/>
              <a:t>1</a:t>
            </a:fld>
            <a:endParaRPr lang="en-US"/>
          </a:p>
        </p:txBody>
      </p:sp>
    </p:spTree>
    <p:extLst>
      <p:ext uri="{BB962C8B-B14F-4D97-AF65-F5344CB8AC3E}">
        <p14:creationId xmlns:p14="http://schemas.microsoft.com/office/powerpoint/2010/main" val="2077789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computing is a technology that allows individuals and organizations to access and use computing resources (like servers, storage, databases, networking, software, analytics, and intelligence) over the internet, often referred to as "the cloud." This technology offers several key advantages:</a:t>
            </a:r>
          </a:p>
          <a:p>
            <a:endParaRPr lang="en-US" dirty="0"/>
          </a:p>
          <a:p>
            <a:r>
              <a:rPr lang="en-US" dirty="0"/>
              <a:t>1. **Cost-Effective:** It eliminates the capital expense of buying hardware and software and setting up and running on-site data centers—the racks of servers, the round-the-clock electricity for power and cooling, and the IT experts for managing the infrastructure.</a:t>
            </a:r>
          </a:p>
          <a:p>
            <a:endParaRPr lang="en-US" dirty="0"/>
          </a:p>
          <a:p>
            <a:r>
              <a:rPr lang="en-US" dirty="0"/>
              <a:t>2. **Global Scale:** The benefits of cloud computing services include the ability to scale elastically. In cloud speak, that means delivering the right amount of IT resources—for example, more or less computing power, storage, bandwidth—exactly when it's needed and from the right geographic location.</a:t>
            </a:r>
          </a:p>
          <a:p>
            <a:endParaRPr lang="en-US" dirty="0"/>
          </a:p>
          <a:p>
            <a:r>
              <a:rPr lang="en-US" dirty="0"/>
              <a:t>3. **Performance:** The biggest cloud computing services run on a worldwide network of secure data centers, which are regularly upgraded to the latest generation of fast and efficient computing hardware. This offers several benefits over a single corporate data center, including reduced network latency for applications and greater economies of scale.</a:t>
            </a:r>
          </a:p>
          <a:p>
            <a:endParaRPr lang="en-US" dirty="0"/>
          </a:p>
          <a:p>
            <a:r>
              <a:rPr lang="en-US" dirty="0"/>
              <a:t>4. **Speed and Agility:** With cloud computing, vast amounts of computing resources can be provisioned in minutes, typically with just a few mouse clicks, giving businesses a lot of flexibility and taking the pressure off capacity planning.</a:t>
            </a:r>
          </a:p>
          <a:p>
            <a:endParaRPr lang="en-US" dirty="0"/>
          </a:p>
          <a:p>
            <a:r>
              <a:rPr lang="en-US" dirty="0"/>
              <a:t>5. **Productivity:** On-site datacenters typically require a lot of “racking and stacking”—hardware set up, software patching, and other time-consuming IT management chores. Cloud computing removes the need for many of these tasks, so IT teams can spend time on achieving more important business goals.</a:t>
            </a:r>
          </a:p>
          <a:p>
            <a:endParaRPr lang="en-US" dirty="0"/>
          </a:p>
          <a:p>
            <a:r>
              <a:rPr lang="en-US" dirty="0"/>
              <a:t>6. **Reliability:** Cloud computing makes data backup, disaster recovery, and business continuity easier and less expensive because data can be mirrored at multiple redundant sites on the cloud provider’s network.</a:t>
            </a:r>
          </a:p>
          <a:p>
            <a:endParaRPr lang="en-US" dirty="0"/>
          </a:p>
          <a:p>
            <a:r>
              <a:rPr lang="en-US" dirty="0"/>
              <a:t>7. **Security:** Many cloud providers offer a set of policies, technologies, and controls that strengthen your security posture overall, helping protect your data, apps, and infrastructure from potential threats.</a:t>
            </a:r>
          </a:p>
          <a:p>
            <a:endParaRPr lang="en-US" dirty="0"/>
          </a:p>
          <a:p>
            <a:r>
              <a:rPr lang="en-US" dirty="0"/>
              <a:t>Overall, cloud computing provides a simple way to access servers, storage, databases, and a broad set of application services over the Internet. Cloud providers typically bill for cloud computing services based on usage, similar to how you are billed for water or electricity at home.</a:t>
            </a:r>
          </a:p>
        </p:txBody>
      </p:sp>
      <p:sp>
        <p:nvSpPr>
          <p:cNvPr id="4" name="Slide Number Placeholder 3"/>
          <p:cNvSpPr>
            <a:spLocks noGrp="1"/>
          </p:cNvSpPr>
          <p:nvPr>
            <p:ph type="sldNum" sz="quarter" idx="5"/>
          </p:nvPr>
        </p:nvSpPr>
        <p:spPr/>
        <p:txBody>
          <a:bodyPr/>
          <a:lstStyle/>
          <a:p>
            <a:fld id="{E66A0117-C677-4066-8C21-0E55B01FD1FE}" type="slidenum">
              <a:rPr lang="en-US" smtClean="0"/>
              <a:t>3</a:t>
            </a:fld>
            <a:endParaRPr lang="en-US"/>
          </a:p>
        </p:txBody>
      </p:sp>
    </p:spTree>
    <p:extLst>
      <p:ext uri="{BB962C8B-B14F-4D97-AF65-F5344CB8AC3E}">
        <p14:creationId xmlns:p14="http://schemas.microsoft.com/office/powerpoint/2010/main" val="2636978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types of clouds in cloud computing can be categorized based on the deployment model, each with its own specific features and use cases. The primary cloud deployment models are:</a:t>
            </a:r>
          </a:p>
          <a:p>
            <a:endParaRPr lang="en-US" dirty="0"/>
          </a:p>
          <a:p>
            <a:r>
              <a:rPr lang="en-US" dirty="0"/>
              <a:t>1. **Public Cloud:** Public clouds are owned and operated by third-party cloud service providers, which deliver their computing resources like servers and storage over the Internet. With a public cloud, all hardware, software, and other supporting infrastructure are owned and managed by the cloud provider. You access these services and manage your account using a web browser. Examples include Amazon Web Services (AWS), Microsoft Azure, and Google Cloud Platform (GCP).</a:t>
            </a:r>
          </a:p>
          <a:p>
            <a:endParaRPr lang="en-US" dirty="0"/>
          </a:p>
          <a:p>
            <a:r>
              <a:rPr lang="en-US" dirty="0"/>
              <a:t>2. **Private Cloud:** A private cloud refers to cloud computing resources used exclusively by a single business or organization. A private cloud can be physically located on the company’s on-site datacenter. Some companies also pay third-party service providers to host their private cloud. A private cloud is one where the services and infrastructure are maintained on a private network, offering more control over the company's data and avoiding the multitenancy of public clouds.</a:t>
            </a:r>
          </a:p>
          <a:p>
            <a:endParaRPr lang="en-US" dirty="0"/>
          </a:p>
          <a:p>
            <a:r>
              <a:rPr lang="en-US" dirty="0"/>
              <a:t>3. **Hybrid Cloud:** Hybrid clouds combine public and private clouds, bound together by technology that allows data and applications to be shared between them. By allowing data and applications to move between private and public clouds, a hybrid cloud gives your business greater flexibility, more deployment options, and helps optimize your existing infrastructure, security, and compliance.</a:t>
            </a:r>
          </a:p>
          <a:p>
            <a:endParaRPr lang="en-US" dirty="0"/>
          </a:p>
          <a:p>
            <a:r>
              <a:rPr lang="en-US" dirty="0"/>
              <a:t>4. **Community Cloud:** A community cloud is a collaborative effort in which infrastructure is shared between several organizations from a specific community with common concerns (security, compliance, jurisdiction, etc.), whether managed internally or by a third-party and hosted internally or externally. This model provides a cloud solution tailored to the specific needs of a group of organizations.</a:t>
            </a:r>
          </a:p>
          <a:p>
            <a:endParaRPr lang="en-US" dirty="0"/>
          </a:p>
          <a:p>
            <a:r>
              <a:rPr lang="en-US" dirty="0"/>
              <a:t>Each type of cloud service and deployment method provides different levels of control, flexibility, and management, enabling users to select the right set of services for their needs.</a:t>
            </a:r>
          </a:p>
        </p:txBody>
      </p:sp>
      <p:sp>
        <p:nvSpPr>
          <p:cNvPr id="4" name="Slide Number Placeholder 3"/>
          <p:cNvSpPr>
            <a:spLocks noGrp="1"/>
          </p:cNvSpPr>
          <p:nvPr>
            <p:ph type="sldNum" sz="quarter" idx="5"/>
          </p:nvPr>
        </p:nvSpPr>
        <p:spPr/>
        <p:txBody>
          <a:bodyPr/>
          <a:lstStyle/>
          <a:p>
            <a:fld id="{E66A0117-C677-4066-8C21-0E55B01FD1FE}" type="slidenum">
              <a:rPr lang="en-US" smtClean="0"/>
              <a:t>5</a:t>
            </a:fld>
            <a:endParaRPr lang="en-US"/>
          </a:p>
        </p:txBody>
      </p:sp>
    </p:spTree>
    <p:extLst>
      <p:ext uri="{BB962C8B-B14F-4D97-AF65-F5344CB8AC3E}">
        <p14:creationId xmlns:p14="http://schemas.microsoft.com/office/powerpoint/2010/main" val="20844032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computing is categorized into three main types based on the kind of service provided. These types are Infrastructure as a Service (IaaS), Platform as a Service (PaaS), and Software as a Service (SaaS). Each type offers different levels of control, flexibility, and management, catering to various business needs:</a:t>
            </a:r>
          </a:p>
          <a:p>
            <a:endParaRPr lang="en-US" dirty="0"/>
          </a:p>
          <a:p>
            <a:r>
              <a:rPr lang="en-US" dirty="0"/>
              <a:t>1. **Infrastructure as a Service (IaaS):** This is the most basic category of cloud computing services. With IaaS, you rent IT infrastructure—servers and virtual machines (VMs), storage, networks, operating systems—from a cloud provider on a pay-as-you-go basis. IaaS provides users with the highest level of flexibility and management control over their IT resources. It's similar to having a virtual data center with access to many of the same technologies and capabilities of a physical data center without the physical management. Examples include Amazon Web Services (AWS) EC2, Google Compute Engine (GCE), and Microsoft Azure VMs.</a:t>
            </a:r>
          </a:p>
          <a:p>
            <a:endParaRPr lang="en-US" dirty="0"/>
          </a:p>
          <a:p>
            <a:r>
              <a:rPr lang="en-US" dirty="0"/>
              <a:t>2. **Platform as a Service (PaaS):** This type of cloud computing delivers hardware and software tools—usually those needed for application development—to users as a service. A PaaS provider hosts the hardware and software on its own infrastructure. Thus, PaaS frees users from having to install in-house hardware and software to develop or run a new application. PaaS is designed to support the complete web application lifecycle: building, testing, deploying, managing, and updating. Examples include Microsoft Azure App Services, Google App Engine, and AWS Elastic Beanstalk.</a:t>
            </a:r>
          </a:p>
          <a:p>
            <a:endParaRPr lang="en-US" dirty="0"/>
          </a:p>
          <a:p>
            <a:r>
              <a:rPr lang="en-US" dirty="0"/>
              <a:t>3. **Software as a Service (SaaS):** SaaS provides a complete software solution that you purchase on a pay-as-you-go basis from a cloud service provider. You rent the use of an app for your organization, and your users connect to it over the Internet, usually with a web browser. All the underlying infrastructure, middleware, app software, and app data are located in the service provider’s data center. SaaS allows your organization to get quickly up and running with an app at minimal upfront cost. Common examples include Google Workspace, Microsoft 365, and Salesforce.</a:t>
            </a:r>
          </a:p>
          <a:p>
            <a:endParaRPr lang="en-US" dirty="0"/>
          </a:p>
          <a:p>
            <a:r>
              <a:rPr lang="en-US" dirty="0"/>
              <a:t>In addition to these, there are variations and combinations of these services, like Function as a Service (</a:t>
            </a:r>
            <a:r>
              <a:rPr lang="en-US" dirty="0" err="1"/>
              <a:t>FaaS</a:t>
            </a:r>
            <a:r>
              <a:rPr lang="en-US" dirty="0"/>
              <a:t>), which is often associated with serverless computing, where developers can execute code in response to events without the complexity of building and maintaining the infrastructure.</a:t>
            </a:r>
          </a:p>
          <a:p>
            <a:endParaRPr lang="en-US" dirty="0"/>
          </a:p>
          <a:p>
            <a:r>
              <a:rPr lang="en-US" dirty="0"/>
              <a:t>Understanding these types allows organizations to choose the right service model for their needs, balancing control, flexibility, and ease of use.</a:t>
            </a:r>
          </a:p>
        </p:txBody>
      </p:sp>
      <p:sp>
        <p:nvSpPr>
          <p:cNvPr id="4" name="Slide Number Placeholder 3"/>
          <p:cNvSpPr>
            <a:spLocks noGrp="1"/>
          </p:cNvSpPr>
          <p:nvPr>
            <p:ph type="sldNum" sz="quarter" idx="5"/>
          </p:nvPr>
        </p:nvSpPr>
        <p:spPr/>
        <p:txBody>
          <a:bodyPr/>
          <a:lstStyle/>
          <a:p>
            <a:fld id="{E66A0117-C677-4066-8C21-0E55B01FD1FE}" type="slidenum">
              <a:rPr lang="en-US" smtClean="0"/>
              <a:t>6</a:t>
            </a:fld>
            <a:endParaRPr lang="en-US"/>
          </a:p>
        </p:txBody>
      </p:sp>
    </p:spTree>
    <p:extLst>
      <p:ext uri="{BB962C8B-B14F-4D97-AF65-F5344CB8AC3E}">
        <p14:creationId xmlns:p14="http://schemas.microsoft.com/office/powerpoint/2010/main" val="23762127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Azure, often simply called Azure, is a cloud computing service created by Microsoft for building, testing, deploying, and managing applications and services through Microsoft-managed data centers. It provides a wide range of cloud services, including those for computing, analytics, storage, and networking. Users can pick and choose from these services to develop and scale new applications or run existing applications in the public cloud.</a:t>
            </a:r>
          </a:p>
          <a:p>
            <a:endParaRPr lang="en-US" dirty="0"/>
          </a:p>
          <a:p>
            <a:r>
              <a:rPr lang="en-US" dirty="0"/>
              <a:t>The key features of Azure include:</a:t>
            </a:r>
          </a:p>
          <a:p>
            <a:endParaRPr lang="en-US" dirty="0"/>
          </a:p>
          <a:p>
            <a:r>
              <a:rPr lang="en-US" dirty="0"/>
              <a:t>1. **Computing**: Azure provides virtual machines, container services, and service fabric, which can support various computing needs and allow users to deploy and manage virtualized applications.</a:t>
            </a:r>
          </a:p>
          <a:p>
            <a:endParaRPr lang="en-US" dirty="0"/>
          </a:p>
          <a:p>
            <a:r>
              <a:rPr lang="en-US" dirty="0"/>
              <a:t>2. **Storage**: Azure offers scalable cloud storage solutions, including blob storage, disk storage, and file storage, ensuring high availability and durability for data storage.</a:t>
            </a:r>
          </a:p>
          <a:p>
            <a:endParaRPr lang="en-US" dirty="0"/>
          </a:p>
          <a:p>
            <a:r>
              <a:rPr lang="en-US" dirty="0"/>
              <a:t>3. **Networking**: Azure provides a variety of networking features like Azure Virtual Network, VPN Gateway, and Azure ExpressRoute, which help in creating secure and reliable network connections.</a:t>
            </a:r>
          </a:p>
          <a:p>
            <a:endParaRPr lang="en-US" dirty="0"/>
          </a:p>
          <a:p>
            <a:r>
              <a:rPr lang="en-US" dirty="0"/>
              <a:t>4. **Databases**: Azure supports multiple types of databases, such as SQL Database, Cosmos DB, and Azure Database for MySQL, providing managed database services with high availability.</a:t>
            </a:r>
          </a:p>
          <a:p>
            <a:endParaRPr lang="en-US" dirty="0"/>
          </a:p>
          <a:p>
            <a:r>
              <a:rPr lang="en-US" dirty="0"/>
              <a:t>5. **AI and Machine Learning**: Azure includes services like Azure Machine Learning, Cognitive Services, and Bot Services, facilitating the development and deployment of AI and machine learning models.</a:t>
            </a:r>
          </a:p>
          <a:p>
            <a:endParaRPr lang="en-US" dirty="0"/>
          </a:p>
          <a:p>
            <a:r>
              <a:rPr lang="en-US" dirty="0"/>
              <a:t>6. **IoT**: Azure IoT services enable users to connect, monitor, and manage billions of IoT assets.</a:t>
            </a:r>
          </a:p>
          <a:p>
            <a:endParaRPr lang="en-US" dirty="0"/>
          </a:p>
          <a:p>
            <a:r>
              <a:rPr lang="en-US" dirty="0"/>
              <a:t>7. **DevOps**: Azure provides tools that support a complete DevOps lifecycle, like Azure DevOps and Azure DevTest Labs.</a:t>
            </a:r>
          </a:p>
          <a:p>
            <a:endParaRPr lang="en-US" dirty="0"/>
          </a:p>
          <a:p>
            <a:r>
              <a:rPr lang="en-US" dirty="0"/>
              <a:t>8. **Security**: Azure has built-in security features that help protect data, applications, and infrastructure from potential threats.</a:t>
            </a:r>
          </a:p>
          <a:p>
            <a:endParaRPr lang="en-US" dirty="0"/>
          </a:p>
          <a:p>
            <a:r>
              <a:rPr lang="en-US" dirty="0"/>
              <a:t>9. **Compliance**: Azure complies with a broad set of international and industry-specific compliance standards, such as GDPR, HIPAA, ISO 27001, and FedRAMP.</a:t>
            </a:r>
          </a:p>
          <a:p>
            <a:endParaRPr lang="en-US" dirty="0"/>
          </a:p>
          <a:p>
            <a:r>
              <a:rPr lang="en-US" dirty="0"/>
              <a:t>Azure is designed to be flexible and open, supporting a broad range of operating systems, programming languages, frameworks, databases, and devices. This versatility makes it a popular choice for businesses of all sizes, as it allows them to use the tools and technologies they are already familiar with.</a:t>
            </a:r>
          </a:p>
        </p:txBody>
      </p:sp>
      <p:sp>
        <p:nvSpPr>
          <p:cNvPr id="4" name="Slide Number Placeholder 3"/>
          <p:cNvSpPr>
            <a:spLocks noGrp="1"/>
          </p:cNvSpPr>
          <p:nvPr>
            <p:ph type="sldNum" sz="quarter" idx="5"/>
          </p:nvPr>
        </p:nvSpPr>
        <p:spPr/>
        <p:txBody>
          <a:bodyPr/>
          <a:lstStyle/>
          <a:p>
            <a:fld id="{E66A0117-C677-4066-8C21-0E55B01FD1FE}" type="slidenum">
              <a:rPr lang="en-US" smtClean="0"/>
              <a:t>7</a:t>
            </a:fld>
            <a:endParaRPr lang="en-US"/>
          </a:p>
        </p:txBody>
      </p:sp>
    </p:spTree>
    <p:extLst>
      <p:ext uri="{BB962C8B-B14F-4D97-AF65-F5344CB8AC3E}">
        <p14:creationId xmlns:p14="http://schemas.microsoft.com/office/powerpoint/2010/main" val="2445921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EE766D-E292-F8D9-2719-107DB39AFFE5}"/>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1E3698C-F1F2-3D17-23FD-EC7B0468EF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491324-9160-E675-F6A3-E0BD4B457EC8}"/>
              </a:ext>
            </a:extLst>
          </p:cNvPr>
          <p:cNvSpPr>
            <a:spLocks noGrp="1"/>
          </p:cNvSpPr>
          <p:nvPr>
            <p:ph type="dt" sz="half" idx="10"/>
          </p:nvPr>
        </p:nvSpPr>
        <p:spPr/>
        <p:txBody>
          <a:bodyPr/>
          <a:lstStyle/>
          <a:p>
            <a:fld id="{A83C7DF5-044A-406B-8FFF-0DDD724F8DE9}" type="datetime1">
              <a:rPr lang="en-US" smtClean="0"/>
              <a:t>4/9/24</a:t>
            </a:fld>
            <a:endParaRPr lang="en-US" dirty="0"/>
          </a:p>
        </p:txBody>
      </p:sp>
      <p:sp>
        <p:nvSpPr>
          <p:cNvPr id="5" name="Footer Placeholder 4">
            <a:extLst>
              <a:ext uri="{FF2B5EF4-FFF2-40B4-BE49-F238E27FC236}">
                <a16:creationId xmlns:a16="http://schemas.microsoft.com/office/drawing/2014/main" id="{CEFED257-F2F9-75A6-D908-BF5302F733C3}"/>
              </a:ext>
            </a:extLst>
          </p:cNvPr>
          <p:cNvSpPr>
            <a:spLocks noGrp="1"/>
          </p:cNvSpPr>
          <p:nvPr>
            <p:ph type="ftr" sz="quarter" idx="11"/>
          </p:nvPr>
        </p:nvSpPr>
        <p:spPr>
          <a:xfrm>
            <a:off x="3928533" y="6356350"/>
            <a:ext cx="4343400" cy="365125"/>
          </a:xfrm>
          <a:prstGeom prst="rect">
            <a:avLst/>
          </a:prstGeom>
        </p:spPr>
        <p:txBody>
          <a:bodyPr/>
          <a:lstStyle/>
          <a:p>
            <a:r>
              <a:rPr lang="en-US" dirty="0"/>
              <a:t>April 8-11, 2024</a:t>
            </a:r>
          </a:p>
        </p:txBody>
      </p:sp>
      <p:sp>
        <p:nvSpPr>
          <p:cNvPr id="6" name="Slide Number Placeholder 5">
            <a:extLst>
              <a:ext uri="{FF2B5EF4-FFF2-40B4-BE49-F238E27FC236}">
                <a16:creationId xmlns:a16="http://schemas.microsoft.com/office/drawing/2014/main" id="{4C826DA8-E261-04B4-DB17-D2E3ED8C1479}"/>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2257116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B4BFC6-81D9-DC59-1F31-BEEAADAFC31F}"/>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60E5026-EE30-6A0D-0F9B-3F67BADD910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5426A5-4982-BCC7-D391-7DB0D0AB5C36}"/>
              </a:ext>
            </a:extLst>
          </p:cNvPr>
          <p:cNvSpPr>
            <a:spLocks noGrp="1"/>
          </p:cNvSpPr>
          <p:nvPr>
            <p:ph type="dt" sz="half" idx="10"/>
          </p:nvPr>
        </p:nvSpPr>
        <p:spPr/>
        <p:txBody>
          <a:bodyPr/>
          <a:lstStyle/>
          <a:p>
            <a:fld id="{B95AE8A4-8F4B-4961-875C-96FC351CC633}" type="datetime1">
              <a:rPr lang="en-US" smtClean="0"/>
              <a:t>4/9/24</a:t>
            </a:fld>
            <a:endParaRPr lang="en-US"/>
          </a:p>
        </p:txBody>
      </p:sp>
      <p:sp>
        <p:nvSpPr>
          <p:cNvPr id="5" name="Footer Placeholder 4">
            <a:extLst>
              <a:ext uri="{FF2B5EF4-FFF2-40B4-BE49-F238E27FC236}">
                <a16:creationId xmlns:a16="http://schemas.microsoft.com/office/drawing/2014/main" id="{D5BF5396-02B6-673E-34F8-BD8DD819B92F}"/>
              </a:ext>
            </a:extLst>
          </p:cNvPr>
          <p:cNvSpPr>
            <a:spLocks noGrp="1"/>
          </p:cNvSpPr>
          <p:nvPr>
            <p:ph type="ftr" sz="quarter" idx="11"/>
          </p:nvPr>
        </p:nvSpPr>
        <p:spPr>
          <a:xfrm>
            <a:off x="3903133" y="6356350"/>
            <a:ext cx="4351867" cy="365125"/>
          </a:xfrm>
          <a:prstGeom prst="rect">
            <a:avLst/>
          </a:prstGeom>
        </p:spPr>
        <p:txBody>
          <a:bodyPr/>
          <a:lstStyle/>
          <a:p>
            <a:r>
              <a:rPr lang="en-US" dirty="0"/>
              <a:t>April 8-11, 2024</a:t>
            </a:r>
          </a:p>
        </p:txBody>
      </p:sp>
      <p:sp>
        <p:nvSpPr>
          <p:cNvPr id="6" name="Slide Number Placeholder 5">
            <a:extLst>
              <a:ext uri="{FF2B5EF4-FFF2-40B4-BE49-F238E27FC236}">
                <a16:creationId xmlns:a16="http://schemas.microsoft.com/office/drawing/2014/main" id="{616641E4-435E-9E80-1C98-8EA3B1880B18}"/>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8976383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1314E20-230F-1064-06C8-42D35FEFD74F}"/>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663B8C-D779-12A7-525C-E8276530C98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927752-16BD-75FF-FFC2-8633E47EAADD}"/>
              </a:ext>
            </a:extLst>
          </p:cNvPr>
          <p:cNvSpPr>
            <a:spLocks noGrp="1"/>
          </p:cNvSpPr>
          <p:nvPr>
            <p:ph type="dt" sz="half" idx="10"/>
          </p:nvPr>
        </p:nvSpPr>
        <p:spPr/>
        <p:txBody>
          <a:bodyPr/>
          <a:lstStyle/>
          <a:p>
            <a:fld id="{88BEDFB3-CFB3-4FC0-807C-52111A144021}" type="datetime1">
              <a:rPr lang="en-US" smtClean="0"/>
              <a:t>4/9/24</a:t>
            </a:fld>
            <a:endParaRPr lang="en-US"/>
          </a:p>
        </p:txBody>
      </p:sp>
      <p:sp>
        <p:nvSpPr>
          <p:cNvPr id="5" name="Footer Placeholder 4">
            <a:extLst>
              <a:ext uri="{FF2B5EF4-FFF2-40B4-BE49-F238E27FC236}">
                <a16:creationId xmlns:a16="http://schemas.microsoft.com/office/drawing/2014/main" id="{CBE12225-61D6-71A4-C243-87B0B3E682E8}"/>
              </a:ext>
            </a:extLst>
          </p:cNvPr>
          <p:cNvSpPr>
            <a:spLocks noGrp="1"/>
          </p:cNvSpPr>
          <p:nvPr>
            <p:ph type="ftr" sz="quarter" idx="11"/>
          </p:nvPr>
        </p:nvSpPr>
        <p:spPr>
          <a:xfrm>
            <a:off x="3911600" y="6356350"/>
            <a:ext cx="4343400" cy="365125"/>
          </a:xfrm>
          <a:prstGeom prst="rect">
            <a:avLst/>
          </a:prstGeom>
        </p:spPr>
        <p:txBody>
          <a:bodyPr/>
          <a:lstStyle/>
          <a:p>
            <a:r>
              <a:rPr lang="en-US" dirty="0"/>
              <a:t>April 8-11, 2024</a:t>
            </a:r>
          </a:p>
        </p:txBody>
      </p:sp>
      <p:sp>
        <p:nvSpPr>
          <p:cNvPr id="6" name="Slide Number Placeholder 5">
            <a:extLst>
              <a:ext uri="{FF2B5EF4-FFF2-40B4-BE49-F238E27FC236}">
                <a16:creationId xmlns:a16="http://schemas.microsoft.com/office/drawing/2014/main" id="{934C7BBB-AB7A-EB97-602F-22BAE6F0BB85}"/>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728741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D8553-59C0-8DD4-0173-5CC4496AC9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1F0E47-FA79-7284-C5C1-2D05FFA7A6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9198A80-1DC4-D790-B53F-86EC18965932}"/>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B5B4832D-C168-AF9B-44AB-A51335663A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B2F28E-79FF-146D-F04B-B0B9C325876F}"/>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41705983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FC6CB-106C-4663-2EF0-8DA74DA7984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4555A7-2C52-3685-EF5D-744BA432805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7C2957-AE34-3BD0-F236-968213950296}"/>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4BF5C754-620F-8191-53FF-CD99685C4E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7CFBF2-013E-4B65-B507-0A3052998D5C}"/>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10147128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7A689-1545-5567-55C0-69660751B8B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5D6729-578C-FCFE-19E5-8D474D5D93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A1A1C8D-AA2A-1489-2A2C-D2A11AD97EB1}"/>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E1F4DF2C-458E-71FD-0B8D-BFF26DD2A7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045A59-20EB-2CE7-D0F9-A558CEA829C7}"/>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19478514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2577B-22BF-41D1-D717-D0CB3AD1DC3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7D5FBAD-3149-C443-2239-5936C21E4B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3E7220B-F9D6-03FB-C58B-564AA3DC37F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A4674BB-B08C-E95F-5E29-D6D048FA836F}"/>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6" name="Footer Placeholder 5">
            <a:extLst>
              <a:ext uri="{FF2B5EF4-FFF2-40B4-BE49-F238E27FC236}">
                <a16:creationId xmlns:a16="http://schemas.microsoft.com/office/drawing/2014/main" id="{368CEE08-4477-7D58-3B28-9258F7E459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05DBE6-FFCA-E16E-7E61-018915A38BDC}"/>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20654831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EACAC-2BE7-AE51-1583-2F5669CC87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51910D-CEC7-B35E-DBC0-DC917445CF1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6D2BCD0-6778-DB4F-4586-D5F769799A3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C80A84A-8610-DC9F-C820-3A3BF41B7C0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32BCBA7-8369-B846-B550-02C7D5FEF2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D3CBBAA-E073-E8C3-77D8-CD7290CD32DD}"/>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8" name="Footer Placeholder 7">
            <a:extLst>
              <a:ext uri="{FF2B5EF4-FFF2-40B4-BE49-F238E27FC236}">
                <a16:creationId xmlns:a16="http://schemas.microsoft.com/office/drawing/2014/main" id="{09F09F81-01A3-AB4F-9CAF-7C3A2FA418D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D9FB95-E97F-619B-A2BB-34BA70D53605}"/>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23500848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CBD44-BEEB-A9CC-812F-EBB8AF7597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5D01A0A-8E36-6B82-0EEB-08338BF0F098}"/>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4" name="Footer Placeholder 3">
            <a:extLst>
              <a:ext uri="{FF2B5EF4-FFF2-40B4-BE49-F238E27FC236}">
                <a16:creationId xmlns:a16="http://schemas.microsoft.com/office/drawing/2014/main" id="{EE697217-540C-68FF-6CFE-8458DAE227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6AB9992-B172-9471-1614-38C242EE870B}"/>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16935153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AFE646-2B62-81D0-92FC-8B4932B49746}"/>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3" name="Footer Placeholder 2">
            <a:extLst>
              <a:ext uri="{FF2B5EF4-FFF2-40B4-BE49-F238E27FC236}">
                <a16:creationId xmlns:a16="http://schemas.microsoft.com/office/drawing/2014/main" id="{B7DAAB26-4523-74CA-B5E4-32FBC2CB59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1E93A25-208D-5A48-38B1-47CDB34E198C}"/>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17672369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5AC15-CCF1-EB14-9616-662567D51D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C503361-0725-05FB-49F9-4A21A47D2C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932BB94-5DFC-30EF-19E9-CB6126655B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EB68CE-2CBC-9E79-3A0C-9AC0A613CB3A}"/>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6" name="Footer Placeholder 5">
            <a:extLst>
              <a:ext uri="{FF2B5EF4-FFF2-40B4-BE49-F238E27FC236}">
                <a16:creationId xmlns:a16="http://schemas.microsoft.com/office/drawing/2014/main" id="{BD27A525-AEF4-1C9A-265D-8A353C0D4B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A1A267-505F-07DE-85F6-A0F157D70037}"/>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1741132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A2C49-E5D7-A951-932C-6830298D781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79C07F2-0D4B-9C65-D30F-2B194C27B7D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F79234-36A6-4D60-DC6D-95E688C88052}"/>
              </a:ext>
            </a:extLst>
          </p:cNvPr>
          <p:cNvSpPr>
            <a:spLocks noGrp="1"/>
          </p:cNvSpPr>
          <p:nvPr>
            <p:ph type="dt" sz="half" idx="10"/>
          </p:nvPr>
        </p:nvSpPr>
        <p:spPr/>
        <p:txBody>
          <a:bodyPr/>
          <a:lstStyle/>
          <a:p>
            <a:fld id="{B333FB34-4C4E-4153-AB5A-43828B979C77}" type="datetime1">
              <a:rPr lang="en-US" smtClean="0"/>
              <a:t>4/9/24</a:t>
            </a:fld>
            <a:endParaRPr lang="en-US"/>
          </a:p>
        </p:txBody>
      </p:sp>
      <p:sp>
        <p:nvSpPr>
          <p:cNvPr id="5" name="Footer Placeholder 4">
            <a:extLst>
              <a:ext uri="{FF2B5EF4-FFF2-40B4-BE49-F238E27FC236}">
                <a16:creationId xmlns:a16="http://schemas.microsoft.com/office/drawing/2014/main" id="{B2973CEE-A801-3B41-25C8-C354EB8A9E94}"/>
              </a:ext>
            </a:extLst>
          </p:cNvPr>
          <p:cNvSpPr>
            <a:spLocks noGrp="1"/>
          </p:cNvSpPr>
          <p:nvPr>
            <p:ph type="ftr" sz="quarter" idx="11"/>
          </p:nvPr>
        </p:nvSpPr>
        <p:spPr>
          <a:xfrm>
            <a:off x="3903133" y="6356350"/>
            <a:ext cx="4351867" cy="365125"/>
          </a:xfrm>
          <a:prstGeom prst="rect">
            <a:avLst/>
          </a:prstGeom>
        </p:spPr>
        <p:txBody>
          <a:bodyPr/>
          <a:lstStyle/>
          <a:p>
            <a:r>
              <a:rPr lang="en-US" dirty="0"/>
              <a:t>April 8-11, 2024</a:t>
            </a:r>
          </a:p>
        </p:txBody>
      </p:sp>
      <p:sp>
        <p:nvSpPr>
          <p:cNvPr id="6" name="Slide Number Placeholder 5">
            <a:extLst>
              <a:ext uri="{FF2B5EF4-FFF2-40B4-BE49-F238E27FC236}">
                <a16:creationId xmlns:a16="http://schemas.microsoft.com/office/drawing/2014/main" id="{61473D97-1FDC-3135-8659-08034C736494}"/>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29781415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C4FF3-7BA6-D26F-CC80-B06DC9F2C2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8EA1C2-95A0-1D6F-4317-786FF3C0C8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AAFA05-6B09-E9AC-13B1-067E5534F2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803475F-72FD-A21D-5FEB-5A39F4DD519A}"/>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6" name="Footer Placeholder 5">
            <a:extLst>
              <a:ext uri="{FF2B5EF4-FFF2-40B4-BE49-F238E27FC236}">
                <a16:creationId xmlns:a16="http://schemas.microsoft.com/office/drawing/2014/main" id="{873CD0CA-F5E7-7F64-9CBE-C1634BEB116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1F1ADC2-F706-CFB0-3559-36D395844064}"/>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38055137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83FE5-2274-9117-B279-BEEBFA638E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13D542-4F2C-4BD9-D542-43B536D64C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48D5D-1AF7-D967-4DEA-8B0021B59D84}"/>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CC15CEC5-59AA-1546-3BDC-F066349C32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FFD80D-63BA-601A-B47B-FEC0BF7B02CC}"/>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200922754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E884B6-3914-CEF5-DCB9-54CBB00CD1F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F6721CE-0B60-8A86-6989-0BB8B01D121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7F8966-0C0A-289E-FF6C-8F3C14498049}"/>
              </a:ext>
            </a:extLst>
          </p:cNvPr>
          <p:cNvSpPr>
            <a:spLocks noGrp="1"/>
          </p:cNvSpPr>
          <p:nvPr>
            <p:ph type="dt" sz="half" idx="10"/>
          </p:nvPr>
        </p:nvSpPr>
        <p:spPr/>
        <p:txBody>
          <a:body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38A48245-6A66-B227-155C-B9F8C2C53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EF480D-3B52-51A3-68A2-6A8BDED95763}"/>
              </a:ext>
            </a:extLst>
          </p:cNvPr>
          <p:cNvSpPr>
            <a:spLocks noGrp="1"/>
          </p:cNvSpPr>
          <p:nvPr>
            <p:ph type="sldNum" sz="quarter" idx="12"/>
          </p:nvPr>
        </p:nvSpPr>
        <p:spPr/>
        <p:txBody>
          <a:bodyPr/>
          <a:lstStyle/>
          <a:p>
            <a:fld id="{E4555A0B-DCFB-F346-ACCF-91AB1CC587E2}" type="slidenum">
              <a:rPr lang="en-US" smtClean="0"/>
              <a:t>‹#›</a:t>
            </a:fld>
            <a:endParaRPr lang="en-US"/>
          </a:p>
        </p:txBody>
      </p:sp>
    </p:spTree>
    <p:extLst>
      <p:ext uri="{BB962C8B-B14F-4D97-AF65-F5344CB8AC3E}">
        <p14:creationId xmlns:p14="http://schemas.microsoft.com/office/powerpoint/2010/main" val="40785986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06274-23C6-641C-4CAE-34A939F7DE7E}"/>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8749EBB-4BDE-9D0A-D3ED-C8EF6E5462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E2CD0E-5D78-3B1A-CE3A-27F262583DAD}"/>
              </a:ext>
            </a:extLst>
          </p:cNvPr>
          <p:cNvSpPr>
            <a:spLocks noGrp="1"/>
          </p:cNvSpPr>
          <p:nvPr>
            <p:ph type="dt" sz="half" idx="10"/>
          </p:nvPr>
        </p:nvSpPr>
        <p:spPr/>
        <p:txBody>
          <a:bodyPr/>
          <a:lstStyle/>
          <a:p>
            <a:fld id="{D4A86528-A2ED-47D4-B96C-733C6D0735BE}" type="datetime1">
              <a:rPr lang="en-US" smtClean="0"/>
              <a:t>4/9/24</a:t>
            </a:fld>
            <a:endParaRPr lang="en-US"/>
          </a:p>
        </p:txBody>
      </p:sp>
      <p:sp>
        <p:nvSpPr>
          <p:cNvPr id="5" name="Footer Placeholder 4">
            <a:extLst>
              <a:ext uri="{FF2B5EF4-FFF2-40B4-BE49-F238E27FC236}">
                <a16:creationId xmlns:a16="http://schemas.microsoft.com/office/drawing/2014/main" id="{77428EE9-5F57-C4EE-D377-CC540AFCBD9E}"/>
              </a:ext>
            </a:extLst>
          </p:cNvPr>
          <p:cNvSpPr>
            <a:spLocks noGrp="1"/>
          </p:cNvSpPr>
          <p:nvPr>
            <p:ph type="ftr" sz="quarter" idx="11"/>
          </p:nvPr>
        </p:nvSpPr>
        <p:spPr>
          <a:xfrm>
            <a:off x="3911600" y="6356350"/>
            <a:ext cx="4343400" cy="365125"/>
          </a:xfrm>
          <a:prstGeom prst="rect">
            <a:avLst/>
          </a:prstGeom>
        </p:spPr>
        <p:txBody>
          <a:bodyPr/>
          <a:lstStyle/>
          <a:p>
            <a:r>
              <a:rPr lang="en-US" dirty="0"/>
              <a:t>April 8-11, 2024</a:t>
            </a:r>
          </a:p>
        </p:txBody>
      </p:sp>
      <p:sp>
        <p:nvSpPr>
          <p:cNvPr id="6" name="Slide Number Placeholder 5">
            <a:extLst>
              <a:ext uri="{FF2B5EF4-FFF2-40B4-BE49-F238E27FC236}">
                <a16:creationId xmlns:a16="http://schemas.microsoft.com/office/drawing/2014/main" id="{EFED6CDE-7A66-1797-33F1-DF541742DF3E}"/>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257764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FF91A-06C4-D4A8-8C01-A9446E5607E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671C262C-7024-AA88-7170-1372E793CDE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9C08A4-7705-7A67-5115-BE325B61508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270BDAA-2F77-339F-799B-282A39F1BBD3}"/>
              </a:ext>
            </a:extLst>
          </p:cNvPr>
          <p:cNvSpPr>
            <a:spLocks noGrp="1"/>
          </p:cNvSpPr>
          <p:nvPr>
            <p:ph type="dt" sz="half" idx="10"/>
          </p:nvPr>
        </p:nvSpPr>
        <p:spPr/>
        <p:txBody>
          <a:bodyPr/>
          <a:lstStyle/>
          <a:p>
            <a:fld id="{25986CCB-0D62-4B3C-A601-C68CF8EC5E10}" type="datetime1">
              <a:rPr lang="en-US" smtClean="0"/>
              <a:t>4/9/24</a:t>
            </a:fld>
            <a:endParaRPr lang="en-US"/>
          </a:p>
        </p:txBody>
      </p:sp>
      <p:sp>
        <p:nvSpPr>
          <p:cNvPr id="6" name="Footer Placeholder 5">
            <a:extLst>
              <a:ext uri="{FF2B5EF4-FFF2-40B4-BE49-F238E27FC236}">
                <a16:creationId xmlns:a16="http://schemas.microsoft.com/office/drawing/2014/main" id="{2AD0D595-9F58-500F-B6C0-A3CEBD6E5CD0}"/>
              </a:ext>
            </a:extLst>
          </p:cNvPr>
          <p:cNvSpPr>
            <a:spLocks noGrp="1"/>
          </p:cNvSpPr>
          <p:nvPr>
            <p:ph type="ftr" sz="quarter" idx="11"/>
          </p:nvPr>
        </p:nvSpPr>
        <p:spPr>
          <a:xfrm>
            <a:off x="3886199" y="6356350"/>
            <a:ext cx="4419601" cy="365125"/>
          </a:xfrm>
          <a:prstGeom prst="rect">
            <a:avLst/>
          </a:prstGeom>
        </p:spPr>
        <p:txBody>
          <a:bodyPr/>
          <a:lstStyle/>
          <a:p>
            <a:r>
              <a:rPr lang="en-US" dirty="0"/>
              <a:t>April 8-11, 2024</a:t>
            </a:r>
          </a:p>
        </p:txBody>
      </p:sp>
      <p:sp>
        <p:nvSpPr>
          <p:cNvPr id="7" name="Slide Number Placeholder 6">
            <a:extLst>
              <a:ext uri="{FF2B5EF4-FFF2-40B4-BE49-F238E27FC236}">
                <a16:creationId xmlns:a16="http://schemas.microsoft.com/office/drawing/2014/main" id="{0819FE58-2E50-A222-FC62-3C9871714789}"/>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8385021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2F9E-2EED-5E69-C328-1DC1DBB92816}"/>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AF193644-4398-304A-E07F-E9A7B2C36E4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A0B25F0-20C8-1203-4571-4CEE07404C7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DC8F7A-668C-7798-FB32-78CABFAD40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733BB2D-5F07-0253-7303-2095505FD6F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C146B6-7C7C-0C8A-A68D-6DA4B1394473}"/>
              </a:ext>
            </a:extLst>
          </p:cNvPr>
          <p:cNvSpPr>
            <a:spLocks noGrp="1"/>
          </p:cNvSpPr>
          <p:nvPr>
            <p:ph type="dt" sz="half" idx="10"/>
          </p:nvPr>
        </p:nvSpPr>
        <p:spPr/>
        <p:txBody>
          <a:bodyPr/>
          <a:lstStyle/>
          <a:p>
            <a:fld id="{710834C0-B99D-4884-B109-D5E5D9D6E9E1}" type="datetime1">
              <a:rPr lang="en-US" smtClean="0"/>
              <a:t>4/9/24</a:t>
            </a:fld>
            <a:endParaRPr lang="en-US"/>
          </a:p>
        </p:txBody>
      </p:sp>
      <p:sp>
        <p:nvSpPr>
          <p:cNvPr id="8" name="Footer Placeholder 7">
            <a:extLst>
              <a:ext uri="{FF2B5EF4-FFF2-40B4-BE49-F238E27FC236}">
                <a16:creationId xmlns:a16="http://schemas.microsoft.com/office/drawing/2014/main" id="{37C12CA4-BB63-1EB8-B185-D0F6A5A497EA}"/>
              </a:ext>
            </a:extLst>
          </p:cNvPr>
          <p:cNvSpPr>
            <a:spLocks noGrp="1"/>
          </p:cNvSpPr>
          <p:nvPr>
            <p:ph type="ftr" sz="quarter" idx="11"/>
          </p:nvPr>
        </p:nvSpPr>
        <p:spPr>
          <a:xfrm>
            <a:off x="3886200" y="6356350"/>
            <a:ext cx="4394200" cy="365125"/>
          </a:xfrm>
          <a:prstGeom prst="rect">
            <a:avLst/>
          </a:prstGeom>
        </p:spPr>
        <p:txBody>
          <a:bodyPr/>
          <a:lstStyle/>
          <a:p>
            <a:r>
              <a:rPr lang="en-US" dirty="0"/>
              <a:t>April 8-11, 2024</a:t>
            </a:r>
          </a:p>
        </p:txBody>
      </p:sp>
      <p:sp>
        <p:nvSpPr>
          <p:cNvPr id="9" name="Slide Number Placeholder 8">
            <a:extLst>
              <a:ext uri="{FF2B5EF4-FFF2-40B4-BE49-F238E27FC236}">
                <a16:creationId xmlns:a16="http://schemas.microsoft.com/office/drawing/2014/main" id="{4E980A1E-8872-D81D-5213-649B9568D104}"/>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19593017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95C22-ADA1-29B9-4229-AF8D3AA8CAF3}"/>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88EA584B-3227-8CEA-AF2C-7BD809D93DC3}"/>
              </a:ext>
            </a:extLst>
          </p:cNvPr>
          <p:cNvSpPr>
            <a:spLocks noGrp="1"/>
          </p:cNvSpPr>
          <p:nvPr>
            <p:ph type="dt" sz="half" idx="10"/>
          </p:nvPr>
        </p:nvSpPr>
        <p:spPr/>
        <p:txBody>
          <a:bodyPr/>
          <a:lstStyle/>
          <a:p>
            <a:fld id="{C44495E1-E824-4659-A7D0-4EEFC469C102}" type="datetime1">
              <a:rPr lang="en-US" smtClean="0"/>
              <a:t>4/9/24</a:t>
            </a:fld>
            <a:endParaRPr lang="en-US"/>
          </a:p>
        </p:txBody>
      </p:sp>
      <p:sp>
        <p:nvSpPr>
          <p:cNvPr id="4" name="Footer Placeholder 3">
            <a:extLst>
              <a:ext uri="{FF2B5EF4-FFF2-40B4-BE49-F238E27FC236}">
                <a16:creationId xmlns:a16="http://schemas.microsoft.com/office/drawing/2014/main" id="{F01B635E-D58A-59DF-0FBD-AF1D0C965362}"/>
              </a:ext>
            </a:extLst>
          </p:cNvPr>
          <p:cNvSpPr>
            <a:spLocks noGrp="1"/>
          </p:cNvSpPr>
          <p:nvPr>
            <p:ph type="ftr" sz="quarter" idx="11"/>
          </p:nvPr>
        </p:nvSpPr>
        <p:spPr>
          <a:xfrm>
            <a:off x="3886200" y="6356350"/>
            <a:ext cx="4394200" cy="365125"/>
          </a:xfrm>
          <a:prstGeom prst="rect">
            <a:avLst/>
          </a:prstGeom>
        </p:spPr>
        <p:txBody>
          <a:bodyPr/>
          <a:lstStyle/>
          <a:p>
            <a:r>
              <a:rPr lang="en-US" dirty="0"/>
              <a:t>April 8-11, 2024</a:t>
            </a:r>
          </a:p>
        </p:txBody>
      </p:sp>
      <p:sp>
        <p:nvSpPr>
          <p:cNvPr id="5" name="Slide Number Placeholder 4">
            <a:extLst>
              <a:ext uri="{FF2B5EF4-FFF2-40B4-BE49-F238E27FC236}">
                <a16:creationId xmlns:a16="http://schemas.microsoft.com/office/drawing/2014/main" id="{B830F8E5-F4C6-52EE-57C6-40F9976D6DF1}"/>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1464602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49E27FDE-8D96-1EF5-2B77-6A066061D2E2}"/>
              </a:ext>
            </a:extLst>
          </p:cNvPr>
          <p:cNvSpPr>
            <a:spLocks noGrp="1"/>
          </p:cNvSpPr>
          <p:nvPr>
            <p:ph type="ftr" sz="quarter" idx="11"/>
          </p:nvPr>
        </p:nvSpPr>
        <p:spPr>
          <a:xfrm>
            <a:off x="3945467" y="6356350"/>
            <a:ext cx="4351866" cy="365125"/>
          </a:xfrm>
          <a:prstGeom prst="rect">
            <a:avLst/>
          </a:prstGeom>
        </p:spPr>
        <p:txBody>
          <a:bodyPr/>
          <a:lstStyle/>
          <a:p>
            <a:r>
              <a:rPr lang="en-US" dirty="0"/>
              <a:t>April 8-11, 2024</a:t>
            </a:r>
          </a:p>
        </p:txBody>
      </p:sp>
      <p:sp>
        <p:nvSpPr>
          <p:cNvPr id="4" name="Slide Number Placeholder 3">
            <a:extLst>
              <a:ext uri="{FF2B5EF4-FFF2-40B4-BE49-F238E27FC236}">
                <a16:creationId xmlns:a16="http://schemas.microsoft.com/office/drawing/2014/main" id="{E6BDEBDF-2B29-BA6F-7BF5-40BFEAF53E16}"/>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12203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9C1D4-67F0-DB18-47C2-0F992E997A54}"/>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C51072E-0A09-FB4F-66B0-9BC6A3C219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599771-3A72-2B67-7FD7-B17EB71E057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F9C132C-3CFD-BFA7-CF9C-A758F28B5D2F}"/>
              </a:ext>
            </a:extLst>
          </p:cNvPr>
          <p:cNvSpPr>
            <a:spLocks noGrp="1"/>
          </p:cNvSpPr>
          <p:nvPr>
            <p:ph type="dt" sz="half" idx="10"/>
          </p:nvPr>
        </p:nvSpPr>
        <p:spPr/>
        <p:txBody>
          <a:bodyPr/>
          <a:lstStyle/>
          <a:p>
            <a:fld id="{E734214E-46DE-4CE4-A77E-2DA69B60A470}" type="datetime1">
              <a:rPr lang="en-US" smtClean="0"/>
              <a:t>4/9/24</a:t>
            </a:fld>
            <a:endParaRPr lang="en-US"/>
          </a:p>
        </p:txBody>
      </p:sp>
      <p:sp>
        <p:nvSpPr>
          <p:cNvPr id="6" name="Footer Placeholder 5">
            <a:extLst>
              <a:ext uri="{FF2B5EF4-FFF2-40B4-BE49-F238E27FC236}">
                <a16:creationId xmlns:a16="http://schemas.microsoft.com/office/drawing/2014/main" id="{2AB8452C-CD92-CC02-FCFD-871782AC8227}"/>
              </a:ext>
            </a:extLst>
          </p:cNvPr>
          <p:cNvSpPr>
            <a:spLocks noGrp="1"/>
          </p:cNvSpPr>
          <p:nvPr>
            <p:ph type="ftr" sz="quarter" idx="11"/>
          </p:nvPr>
        </p:nvSpPr>
        <p:spPr>
          <a:xfrm>
            <a:off x="3894667" y="6356350"/>
            <a:ext cx="4377266" cy="365125"/>
          </a:xfrm>
          <a:prstGeom prst="rect">
            <a:avLst/>
          </a:prstGeom>
        </p:spPr>
        <p:txBody>
          <a:bodyPr/>
          <a:lstStyle/>
          <a:p>
            <a:r>
              <a:rPr lang="en-US" dirty="0"/>
              <a:t>April 8-11, 2024</a:t>
            </a:r>
          </a:p>
        </p:txBody>
      </p:sp>
      <p:sp>
        <p:nvSpPr>
          <p:cNvPr id="7" name="Slide Number Placeholder 6">
            <a:extLst>
              <a:ext uri="{FF2B5EF4-FFF2-40B4-BE49-F238E27FC236}">
                <a16:creationId xmlns:a16="http://schemas.microsoft.com/office/drawing/2014/main" id="{35D1C44E-93D2-924B-2602-270FA05565F5}"/>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5166180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AD70F-A8D5-B191-AE62-A25B5E23232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814E41-7B0E-F6C1-F5DC-5352A74DE9E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2738388-7810-D295-8163-3D7E548E990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F08F24-8E46-8620-7522-969C8D983513}"/>
              </a:ext>
            </a:extLst>
          </p:cNvPr>
          <p:cNvSpPr>
            <a:spLocks noGrp="1"/>
          </p:cNvSpPr>
          <p:nvPr>
            <p:ph type="dt" sz="half" idx="10"/>
          </p:nvPr>
        </p:nvSpPr>
        <p:spPr/>
        <p:txBody>
          <a:bodyPr/>
          <a:lstStyle/>
          <a:p>
            <a:fld id="{B8213968-66EE-4CF6-B8FA-A8B1DA5C6DE5}" type="datetime1">
              <a:rPr lang="en-US" smtClean="0"/>
              <a:t>4/9/24</a:t>
            </a:fld>
            <a:endParaRPr lang="en-US"/>
          </a:p>
        </p:txBody>
      </p:sp>
      <p:sp>
        <p:nvSpPr>
          <p:cNvPr id="6" name="Footer Placeholder 5">
            <a:extLst>
              <a:ext uri="{FF2B5EF4-FFF2-40B4-BE49-F238E27FC236}">
                <a16:creationId xmlns:a16="http://schemas.microsoft.com/office/drawing/2014/main" id="{8338055A-4C76-BDE3-FFCF-3730DD6FBC56}"/>
              </a:ext>
            </a:extLst>
          </p:cNvPr>
          <p:cNvSpPr>
            <a:spLocks noGrp="1"/>
          </p:cNvSpPr>
          <p:nvPr>
            <p:ph type="ftr" sz="quarter" idx="11"/>
          </p:nvPr>
        </p:nvSpPr>
        <p:spPr>
          <a:xfrm>
            <a:off x="3886199" y="6356350"/>
            <a:ext cx="4385733" cy="365125"/>
          </a:xfrm>
          <a:prstGeom prst="rect">
            <a:avLst/>
          </a:prstGeom>
        </p:spPr>
        <p:txBody>
          <a:bodyPr/>
          <a:lstStyle/>
          <a:p>
            <a:r>
              <a:rPr lang="en-US" dirty="0"/>
              <a:t>April 8-11, 2024</a:t>
            </a:r>
          </a:p>
        </p:txBody>
      </p:sp>
      <p:sp>
        <p:nvSpPr>
          <p:cNvPr id="7" name="Slide Number Placeholder 6">
            <a:extLst>
              <a:ext uri="{FF2B5EF4-FFF2-40B4-BE49-F238E27FC236}">
                <a16:creationId xmlns:a16="http://schemas.microsoft.com/office/drawing/2014/main" id="{9242FF27-3F6B-95B8-F6DF-47440EE2A362}"/>
              </a:ext>
            </a:extLst>
          </p:cNvPr>
          <p:cNvSpPr>
            <a:spLocks noGrp="1"/>
          </p:cNvSpPr>
          <p:nvPr>
            <p:ph type="sldNum" sz="quarter" idx="12"/>
          </p:nvPr>
        </p:nvSpPr>
        <p:spPr/>
        <p:txBody>
          <a:bodyPr/>
          <a:lstStyle/>
          <a:p>
            <a:fld id="{01962293-BBA2-4A7B-A9BF-DD60FF92DC87}" type="slidenum">
              <a:rPr lang="en-US" smtClean="0"/>
              <a:t>‹#›</a:t>
            </a:fld>
            <a:endParaRPr lang="en-US"/>
          </a:p>
        </p:txBody>
      </p:sp>
    </p:spTree>
    <p:extLst>
      <p:ext uri="{BB962C8B-B14F-4D97-AF65-F5344CB8AC3E}">
        <p14:creationId xmlns:p14="http://schemas.microsoft.com/office/powerpoint/2010/main" val="3686287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FCE503-C110-954A-1B0B-D206EC662C3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108A5C-3B7E-045D-B1C6-D9D08943EA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20A6BE-0E74-44EC-A1C2-C690BCB6B12D}" type="datetime1">
              <a:rPr lang="en-US" smtClean="0"/>
              <a:t>4/9/24</a:t>
            </a:fld>
            <a:endParaRPr lang="en-US"/>
          </a:p>
        </p:txBody>
      </p:sp>
      <p:sp>
        <p:nvSpPr>
          <p:cNvPr id="6" name="Slide Number Placeholder 5">
            <a:extLst>
              <a:ext uri="{FF2B5EF4-FFF2-40B4-BE49-F238E27FC236}">
                <a16:creationId xmlns:a16="http://schemas.microsoft.com/office/drawing/2014/main" id="{FA2FDBA7-2884-7A99-A10C-FE63CC1538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962293-BBA2-4A7B-A9BF-DD60FF92DC87}" type="slidenum">
              <a:rPr lang="en-US" smtClean="0"/>
              <a:t>‹#›</a:t>
            </a:fld>
            <a:endParaRPr lang="en-US"/>
          </a:p>
        </p:txBody>
      </p:sp>
      <p:sp useBgFill="1">
        <p:nvSpPr>
          <p:cNvPr id="7" name="Rectangle 6">
            <a:extLst>
              <a:ext uri="{FF2B5EF4-FFF2-40B4-BE49-F238E27FC236}">
                <a16:creationId xmlns:a16="http://schemas.microsoft.com/office/drawing/2014/main" id="{CC1ABCFE-9E3B-E74D-F670-C7C975786471}"/>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EE640F3-A319-9577-8CFD-2B21DDA7F645}"/>
              </a:ext>
              <a:ext uri="{C183D7F6-B498-43B3-948B-1728B52AA6E4}">
                <adec:decorative xmlns:adec="http://schemas.microsoft.com/office/drawing/2017/decorative" val="1"/>
              </a:ext>
            </a:extLst>
          </p:cNvPr>
          <p:cNvSpPr/>
          <p:nvPr userDrawn="1">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25FAAD1-9464-6D84-8DC7-C11298C59A77}"/>
              </a:ext>
              <a:ext uri="{C183D7F6-B498-43B3-948B-1728B52AA6E4}">
                <adec:decorative xmlns:adec="http://schemas.microsoft.com/office/drawing/2017/decorative" val="1"/>
              </a:ext>
            </a:extLst>
          </p:cNvPr>
          <p:cNvGrpSpPr/>
          <p:nvPr userDrawn="1">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10" name="Freeform: Shape 2072">
              <a:extLst>
                <a:ext uri="{FF2B5EF4-FFF2-40B4-BE49-F238E27FC236}">
                  <a16:creationId xmlns:a16="http://schemas.microsoft.com/office/drawing/2014/main" id="{6A803560-A510-0A53-1452-EB72AD670C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2073">
              <a:extLst>
                <a:ext uri="{FF2B5EF4-FFF2-40B4-BE49-F238E27FC236}">
                  <a16:creationId xmlns:a16="http://schemas.microsoft.com/office/drawing/2014/main" id="{7198DB09-17B6-9C03-5872-B7F2CEEF59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2074">
              <a:extLst>
                <a:ext uri="{FF2B5EF4-FFF2-40B4-BE49-F238E27FC236}">
                  <a16:creationId xmlns:a16="http://schemas.microsoft.com/office/drawing/2014/main" id="{A633C632-7709-287D-2394-147A79BA24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13" name="Freeform: Shape 2075">
              <a:extLst>
                <a:ext uri="{FF2B5EF4-FFF2-40B4-BE49-F238E27FC236}">
                  <a16:creationId xmlns:a16="http://schemas.microsoft.com/office/drawing/2014/main" id="{1C8EAA01-4CD0-C29F-5E51-7A44428BBA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4" name="Group 13">
            <a:extLst>
              <a:ext uri="{FF2B5EF4-FFF2-40B4-BE49-F238E27FC236}">
                <a16:creationId xmlns:a16="http://schemas.microsoft.com/office/drawing/2014/main" id="{53D30015-427E-53E9-C8B6-64B8335A411C}"/>
              </a:ext>
              <a:ext uri="{C183D7F6-B498-43B3-948B-1728B52AA6E4}">
                <adec:decorative xmlns:adec="http://schemas.microsoft.com/office/drawing/2017/decorative" val="1"/>
              </a:ext>
            </a:extLst>
          </p:cNvPr>
          <p:cNvGrpSpPr/>
          <p:nvPr userDrawn="1">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15" name="Freeform: Shape 2078">
              <a:extLst>
                <a:ext uri="{FF2B5EF4-FFF2-40B4-BE49-F238E27FC236}">
                  <a16:creationId xmlns:a16="http://schemas.microsoft.com/office/drawing/2014/main" id="{606B653C-9EA5-E468-15A2-8B82D214FB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2079">
              <a:extLst>
                <a:ext uri="{FF2B5EF4-FFF2-40B4-BE49-F238E27FC236}">
                  <a16:creationId xmlns:a16="http://schemas.microsoft.com/office/drawing/2014/main" id="{5DBBED01-AA2C-7BD3-9F17-98133DD9CE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2080">
              <a:extLst>
                <a:ext uri="{FF2B5EF4-FFF2-40B4-BE49-F238E27FC236}">
                  <a16:creationId xmlns:a16="http://schemas.microsoft.com/office/drawing/2014/main" id="{03E7198C-1A5F-55A8-26EE-FF98D9A3AD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2081">
              <a:extLst>
                <a:ext uri="{FF2B5EF4-FFF2-40B4-BE49-F238E27FC236}">
                  <a16:creationId xmlns:a16="http://schemas.microsoft.com/office/drawing/2014/main" id="{FD1B85B4-7369-E708-C908-C4BBC24271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9" name="Picture 2">
            <a:extLst>
              <a:ext uri="{FF2B5EF4-FFF2-40B4-BE49-F238E27FC236}">
                <a16:creationId xmlns:a16="http://schemas.microsoft.com/office/drawing/2014/main" id="{A13C9197-DBB4-E3B5-349D-86D26AE57EE9}"/>
              </a:ext>
            </a:extLst>
          </p:cNvPr>
          <p:cNvPicPr>
            <a:picLocks noChangeArrowheads="1"/>
          </p:cNvPicPr>
          <p:nvPr userDrawn="1"/>
        </p:nvPicPr>
        <p:blipFill>
          <a:blip r:embed="rId13">
            <a:extLst>
              <a:ext uri="{28A0092B-C50C-407E-A947-70E740481C1C}">
                <a14:useLocalDpi xmlns:a14="http://schemas.microsoft.com/office/drawing/2010/main" val="0"/>
              </a:ext>
            </a:extLst>
          </a:blip>
          <a:srcRect/>
          <a:stretch/>
        </p:blipFill>
        <p:spPr bwMode="auto">
          <a:xfrm>
            <a:off x="161223" y="6256438"/>
            <a:ext cx="1481328" cy="521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pic>
        <p:nvPicPr>
          <p:cNvPr id="20" name="Picture 2">
            <a:extLst>
              <a:ext uri="{FF2B5EF4-FFF2-40B4-BE49-F238E27FC236}">
                <a16:creationId xmlns:a16="http://schemas.microsoft.com/office/drawing/2014/main" id="{5DC87AFE-F461-C08D-67CE-6C961FA2AA4F}"/>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p:blipFill>
        <p:spPr bwMode="auto">
          <a:xfrm>
            <a:off x="9850285" y="6086152"/>
            <a:ext cx="2167871" cy="692197"/>
          </a:xfrm>
          <a:prstGeom prst="rect">
            <a:avLst/>
          </a:prstGeom>
          <a:noFill/>
          <a:extLst>
            <a:ext uri="{909E8E84-426E-40DD-AFC4-6F175D3DCCD1}">
              <a14:hiddenFill xmlns:a14="http://schemas.microsoft.com/office/drawing/2010/main">
                <a:solidFill>
                  <a:srgbClr val="FFFFFF"/>
                </a:solidFill>
              </a14:hiddenFill>
            </a:ext>
          </a:extLst>
        </p:spPr>
      </p:pic>
      <p:sp>
        <p:nvSpPr>
          <p:cNvPr id="21" name="Footer Placeholder 20">
            <a:extLst>
              <a:ext uri="{FF2B5EF4-FFF2-40B4-BE49-F238E27FC236}">
                <a16:creationId xmlns:a16="http://schemas.microsoft.com/office/drawing/2014/main" id="{2D71554A-BF5B-F521-118B-9C27DC72DC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April 8-11, 2024</a:t>
            </a:r>
          </a:p>
        </p:txBody>
      </p:sp>
      <p:sp>
        <p:nvSpPr>
          <p:cNvPr id="22" name="Title Placeholder 21">
            <a:extLst>
              <a:ext uri="{FF2B5EF4-FFF2-40B4-BE49-F238E27FC236}">
                <a16:creationId xmlns:a16="http://schemas.microsoft.com/office/drawing/2014/main" id="{3ADA9F36-C7DA-9281-8FFD-E101EC8A753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Tree>
    <p:extLst>
      <p:ext uri="{BB962C8B-B14F-4D97-AF65-F5344CB8AC3E}">
        <p14:creationId xmlns:p14="http://schemas.microsoft.com/office/powerpoint/2010/main" val="14518692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302FBE-0D3D-8ADD-22FF-CC7784D218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46B82BF-D335-D091-21AC-CEDC167825F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04FCF8-0468-0B98-0780-7B739F2EBD6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F91CE5-1AB4-3744-A059-252CF5D2E74D}" type="datetimeFigureOut">
              <a:rPr lang="en-US" smtClean="0"/>
              <a:t>4/9/24</a:t>
            </a:fld>
            <a:endParaRPr lang="en-US"/>
          </a:p>
        </p:txBody>
      </p:sp>
      <p:sp>
        <p:nvSpPr>
          <p:cNvPr id="5" name="Footer Placeholder 4">
            <a:extLst>
              <a:ext uri="{FF2B5EF4-FFF2-40B4-BE49-F238E27FC236}">
                <a16:creationId xmlns:a16="http://schemas.microsoft.com/office/drawing/2014/main" id="{390F2B9F-C0C7-07D3-7E74-514B04C945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EF70171-A285-7620-4DBD-AD67856856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555A0B-DCFB-F346-ACCF-91AB1CC587E2}" type="slidenum">
              <a:rPr lang="en-US" smtClean="0"/>
              <a:t>‹#›</a:t>
            </a:fld>
            <a:endParaRPr lang="en-US"/>
          </a:p>
        </p:txBody>
      </p:sp>
    </p:spTree>
    <p:extLst>
      <p:ext uri="{BB962C8B-B14F-4D97-AF65-F5344CB8AC3E}">
        <p14:creationId xmlns:p14="http://schemas.microsoft.com/office/powerpoint/2010/main" val="31565427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twitter.com/mikefrobbins"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2.xml"/><Relationship Id="rId5" Type="http://schemas.openxmlformats.org/officeDocument/2006/relationships/hyperlink" Target="https://github.com/mikefrobbins" TargetMode="External"/><Relationship Id="rId4" Type="http://schemas.openxmlformats.org/officeDocument/2006/relationships/hyperlink" Target="http://www.linkedin.com/in/mikefrobbins" TargetMode="External"/></Relationships>
</file>

<file path=ppt/slides/_rels/slide2.xml.rels><?xml version="1.0" encoding="UTF-8" standalone="yes"?>
<Relationships xmlns="http://schemas.openxmlformats.org/package/2006/relationships"><Relationship Id="rId8" Type="http://schemas.openxmlformats.org/officeDocument/2006/relationships/hyperlink" Target="http://manning.com/hicks/" TargetMode="External"/><Relationship Id="rId3" Type="http://schemas.openxmlformats.org/officeDocument/2006/relationships/image" Target="../media/image5.png"/><Relationship Id="rId7" Type="http://schemas.openxmlformats.org/officeDocument/2006/relationships/image" Target="../media/image7.png"/><Relationship Id="rId2" Type="http://schemas.openxmlformats.org/officeDocument/2006/relationships/hyperlink" Target="https://leanpub.com/powershell-conference-book" TargetMode="External"/><Relationship Id="rId1" Type="http://schemas.openxmlformats.org/officeDocument/2006/relationships/slideLayout" Target="../slideLayouts/slideLayout2.xml"/><Relationship Id="rId6" Type="http://schemas.openxmlformats.org/officeDocument/2006/relationships/hyperlink" Target="http://www.sapien.com/books_training/Windows-PowerShell-4" TargetMode="External"/><Relationship Id="rId5" Type="http://schemas.openxmlformats.org/officeDocument/2006/relationships/image" Target="../media/image6.png"/><Relationship Id="rId4" Type="http://schemas.openxmlformats.org/officeDocument/2006/relationships/hyperlink" Target="https://leanpub.com/powershell101" TargetMode="External"/><Relationship Id="rId9" Type="http://schemas.openxmlformats.org/officeDocument/2006/relationships/image" Target="../media/image8.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0"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091" name="Group 2074">
            <a:extLst>
              <a:ext uri="{FF2B5EF4-FFF2-40B4-BE49-F238E27FC236}">
                <a16:creationId xmlns:a16="http://schemas.microsoft.com/office/drawing/2014/main" id="{DD2D4766-1D6B-4DC4-A102-D4107A01B49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88952" cy="6858000"/>
            <a:chOff x="651279" y="598259"/>
            <a:chExt cx="10889442" cy="5680742"/>
          </a:xfrm>
        </p:grpSpPr>
        <p:sp>
          <p:nvSpPr>
            <p:cNvPr id="2076" name="Color">
              <a:extLst>
                <a:ext uri="{FF2B5EF4-FFF2-40B4-BE49-F238E27FC236}">
                  <a16:creationId xmlns:a16="http://schemas.microsoft.com/office/drawing/2014/main" id="{4DDFFE1E-C938-4F4A-9E1B-22A863B180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92" name="Color">
              <a:extLst>
                <a:ext uri="{FF2B5EF4-FFF2-40B4-BE49-F238E27FC236}">
                  <a16:creationId xmlns:a16="http://schemas.microsoft.com/office/drawing/2014/main" id="{4CE7EE72-F529-4594-8F11-F343AC20B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3" name="Picture 2" descr="A person talking to another person&#10;&#10;Description automatically generated">
            <a:extLst>
              <a:ext uri="{FF2B5EF4-FFF2-40B4-BE49-F238E27FC236}">
                <a16:creationId xmlns:a16="http://schemas.microsoft.com/office/drawing/2014/main" id="{09B58571-973B-E98D-6C3D-DA1E1D3B8D44}"/>
              </a:ext>
            </a:extLst>
          </p:cNvPr>
          <p:cNvPicPr>
            <a:picLocks/>
          </p:cNvPicPr>
          <p:nvPr/>
        </p:nvPicPr>
        <p:blipFill rotWithShape="1">
          <a:blip r:embed="rId3"/>
          <a:srcRect t="15384" r="-2" b="15383"/>
          <a:stretch/>
        </p:blipFill>
        <p:spPr>
          <a:xfrm>
            <a:off x="627542" y="1579436"/>
            <a:ext cx="4756760" cy="218996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grpSp>
        <p:nvGrpSpPr>
          <p:cNvPr id="2093" name="Group 207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80" name="Freeform: Shape 207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4" name="Freeform: Shape 208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5" name="Freeform: Shape 208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6" name="Freeform: Shape 208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7" name="Freeform: Shape 208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8" name="Freeform: Shape 208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99" name="Freeform: Shape 208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6" name="TextBox 5">
            <a:extLst>
              <a:ext uri="{FF2B5EF4-FFF2-40B4-BE49-F238E27FC236}">
                <a16:creationId xmlns:a16="http://schemas.microsoft.com/office/drawing/2014/main" id="{2D87FD35-6C7E-40F9-372C-761D15E29059}"/>
              </a:ext>
            </a:extLst>
          </p:cNvPr>
          <p:cNvSpPr txBox="1"/>
          <p:nvPr/>
        </p:nvSpPr>
        <p:spPr>
          <a:xfrm>
            <a:off x="5849141" y="2084684"/>
            <a:ext cx="5517750" cy="117947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b="1" dirty="0">
                <a:solidFill>
                  <a:schemeClr val="bg1"/>
                </a:solidFill>
                <a:latin typeface="+mj-lt"/>
                <a:ea typeface="+mj-ea"/>
                <a:cs typeface="+mj-cs"/>
              </a:rPr>
              <a:t>Intro to Azure</a:t>
            </a:r>
          </a:p>
        </p:txBody>
      </p:sp>
      <p:sp>
        <p:nvSpPr>
          <p:cNvPr id="8" name="Subtitle 3">
            <a:extLst>
              <a:ext uri="{FF2B5EF4-FFF2-40B4-BE49-F238E27FC236}">
                <a16:creationId xmlns:a16="http://schemas.microsoft.com/office/drawing/2014/main" id="{89E24568-B3E2-549E-86C8-62A3B5A623A1}"/>
              </a:ext>
            </a:extLst>
          </p:cNvPr>
          <p:cNvSpPr>
            <a:spLocks noGrp="1"/>
          </p:cNvSpPr>
          <p:nvPr>
            <p:ph type="subTitle" idx="1"/>
          </p:nvPr>
        </p:nvSpPr>
        <p:spPr>
          <a:xfrm>
            <a:off x="6654360" y="4991571"/>
            <a:ext cx="3907312" cy="357267"/>
          </a:xfrm>
        </p:spPr>
        <p:txBody>
          <a:bodyPr vert="horz" lIns="91440" tIns="45720" rIns="91440" bIns="45720" rtlCol="0" anchor="t">
            <a:normAutofit lnSpcReduction="10000"/>
          </a:bodyPr>
          <a:lstStyle/>
          <a:p>
            <a:r>
              <a:rPr lang="en-US" sz="2000" dirty="0">
                <a:solidFill>
                  <a:schemeClr val="bg1"/>
                </a:solidFill>
              </a:rPr>
              <a:t>April 8-11, 2024</a:t>
            </a:r>
          </a:p>
        </p:txBody>
      </p:sp>
      <p:pic>
        <p:nvPicPr>
          <p:cNvPr id="2" name="Picture 1">
            <a:extLst>
              <a:ext uri="{FF2B5EF4-FFF2-40B4-BE49-F238E27FC236}">
                <a16:creationId xmlns:a16="http://schemas.microsoft.com/office/drawing/2014/main" id="{B2DA7A1C-E81A-849E-C254-F146E266A42D}"/>
              </a:ext>
            </a:extLst>
          </p:cNvPr>
          <p:cNvPicPr>
            <a:picLocks noChangeAspect="1"/>
          </p:cNvPicPr>
          <p:nvPr/>
        </p:nvPicPr>
        <p:blipFill>
          <a:blip r:embed="rId4"/>
          <a:stretch>
            <a:fillRect/>
          </a:stretch>
        </p:blipFill>
        <p:spPr>
          <a:xfrm>
            <a:off x="6229636" y="3349428"/>
            <a:ext cx="4756760" cy="1518825"/>
          </a:xfrm>
          <a:prstGeom prst="rect">
            <a:avLst/>
          </a:prstGeom>
        </p:spPr>
      </p:pic>
      <p:pic>
        <p:nvPicPr>
          <p:cNvPr id="4" name="Picture 2">
            <a:extLst>
              <a:ext uri="{FF2B5EF4-FFF2-40B4-BE49-F238E27FC236}">
                <a16:creationId xmlns:a16="http://schemas.microsoft.com/office/drawing/2014/main" id="{2F85D851-0964-C0FE-4F32-736A25DAD915}"/>
              </a:ext>
            </a:extLst>
          </p:cNvPr>
          <p:cNvPicPr>
            <a:picLocks noChangeArrowheads="1"/>
          </p:cNvPicPr>
          <p:nvPr/>
        </p:nvPicPr>
        <p:blipFill>
          <a:blip r:embed="rId5">
            <a:extLst>
              <a:ext uri="{28A0092B-C50C-407E-A947-70E740481C1C}">
                <a14:useLocalDpi xmlns:a14="http://schemas.microsoft.com/office/drawing/2010/main" val="0"/>
              </a:ext>
            </a:extLst>
          </a:blip>
          <a:srcRect/>
          <a:stretch/>
        </p:blipFill>
        <p:spPr bwMode="auto">
          <a:xfrm>
            <a:off x="161223" y="6256438"/>
            <a:ext cx="1481328" cy="521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Lst>
        </p:spPr>
      </p:pic>
      <p:sp>
        <p:nvSpPr>
          <p:cNvPr id="5" name="TextBox 4">
            <a:extLst>
              <a:ext uri="{FF2B5EF4-FFF2-40B4-BE49-F238E27FC236}">
                <a16:creationId xmlns:a16="http://schemas.microsoft.com/office/drawing/2014/main" id="{20EE3A5A-98D5-07CE-E032-7D7BD8EB8409}"/>
              </a:ext>
            </a:extLst>
          </p:cNvPr>
          <p:cNvSpPr txBox="1"/>
          <p:nvPr/>
        </p:nvSpPr>
        <p:spPr>
          <a:xfrm>
            <a:off x="648875" y="3948990"/>
            <a:ext cx="4756760" cy="580899"/>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4000" b="1" dirty="0">
                <a:solidFill>
                  <a:schemeClr val="bg1"/>
                </a:solidFill>
                <a:latin typeface="+mj-lt"/>
                <a:ea typeface="+mj-ea"/>
                <a:cs typeface="+mj-cs"/>
              </a:rPr>
              <a:t>Mike F. Robbins</a:t>
            </a:r>
          </a:p>
        </p:txBody>
      </p:sp>
      <p:sp>
        <p:nvSpPr>
          <p:cNvPr id="7" name="TextBox 6">
            <a:extLst>
              <a:ext uri="{FF2B5EF4-FFF2-40B4-BE49-F238E27FC236}">
                <a16:creationId xmlns:a16="http://schemas.microsoft.com/office/drawing/2014/main" id="{5B58D7F1-B24A-2E96-35A8-AAE93502D9D6}"/>
              </a:ext>
            </a:extLst>
          </p:cNvPr>
          <p:cNvSpPr txBox="1"/>
          <p:nvPr/>
        </p:nvSpPr>
        <p:spPr>
          <a:xfrm>
            <a:off x="567996" y="4419027"/>
            <a:ext cx="4756760" cy="580899"/>
          </a:xfrm>
          <a:prstGeom prst="rect">
            <a:avLst/>
          </a:prstGeom>
        </p:spPr>
        <p:txBody>
          <a:bodyPr vert="horz" lIns="91440" tIns="45720" rIns="91440" bIns="45720" rtlCol="0" anchor="b">
            <a:noAutofit/>
          </a:bodyPr>
          <a:lstStyle/>
          <a:p>
            <a:pPr algn="ctr">
              <a:lnSpc>
                <a:spcPct val="90000"/>
              </a:lnSpc>
              <a:spcBef>
                <a:spcPct val="0"/>
              </a:spcBef>
              <a:spcAft>
                <a:spcPts val="600"/>
              </a:spcAft>
            </a:pPr>
            <a:r>
              <a:rPr lang="en-US" sz="3600" dirty="0">
                <a:solidFill>
                  <a:schemeClr val="bg1"/>
                </a:solidFill>
                <a:ea typeface="Microsoft YaHei" panose="020B0503020204020204" pitchFamily="34" charset="-122"/>
                <a:cs typeface="Jaini" pitchFamily="2" charset="0"/>
              </a:rPr>
              <a:t>@</a:t>
            </a:r>
            <a:r>
              <a:rPr lang="en-US" sz="3600" dirty="0" err="1">
                <a:solidFill>
                  <a:schemeClr val="bg1"/>
                </a:solidFill>
                <a:ea typeface="Microsoft YaHei" panose="020B0503020204020204" pitchFamily="34" charset="-122"/>
                <a:cs typeface="Jaini" pitchFamily="2" charset="0"/>
              </a:rPr>
              <a:t>mikefrobbins</a:t>
            </a:r>
            <a:endParaRPr lang="en-US" sz="3600" dirty="0">
              <a:solidFill>
                <a:schemeClr val="bg1"/>
              </a:solidFill>
              <a:ea typeface="Microsoft YaHei" panose="020B0503020204020204" pitchFamily="34" charset="-122"/>
              <a:cs typeface="Jaini" pitchFamily="2" charset="0"/>
            </a:endParaRPr>
          </a:p>
        </p:txBody>
      </p:sp>
    </p:spTree>
    <p:extLst>
      <p:ext uri="{BB962C8B-B14F-4D97-AF65-F5344CB8AC3E}">
        <p14:creationId xmlns:p14="http://schemas.microsoft.com/office/powerpoint/2010/main" val="17017652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EBA6C-AF81-341D-C08D-D954D55B6BC0}"/>
              </a:ext>
            </a:extLst>
          </p:cNvPr>
          <p:cNvSpPr>
            <a:spLocks noGrp="1"/>
          </p:cNvSpPr>
          <p:nvPr>
            <p:ph type="title"/>
          </p:nvPr>
        </p:nvSpPr>
        <p:spPr/>
        <p:txBody>
          <a:bodyPr/>
          <a:lstStyle/>
          <a:p>
            <a:r>
              <a:rPr lang="en-US" dirty="0"/>
              <a:t>Start-Process 'Demo'</a:t>
            </a:r>
          </a:p>
        </p:txBody>
      </p:sp>
      <p:sp>
        <p:nvSpPr>
          <p:cNvPr id="3" name="Content Placeholder 2">
            <a:extLst>
              <a:ext uri="{FF2B5EF4-FFF2-40B4-BE49-F238E27FC236}">
                <a16:creationId xmlns:a16="http://schemas.microsoft.com/office/drawing/2014/main" id="{19358A47-893E-C87C-A6E4-11AB573345E5}"/>
              </a:ext>
            </a:extLst>
          </p:cNvPr>
          <p:cNvSpPr>
            <a:spLocks noGrp="1"/>
          </p:cNvSpPr>
          <p:nvPr>
            <p:ph idx="1"/>
          </p:nvPr>
        </p:nvSpPr>
        <p:spPr>
          <a:xfrm>
            <a:off x="838200" y="1690688"/>
            <a:ext cx="10515600" cy="4351338"/>
          </a:xfrm>
        </p:spPr>
        <p:txBody>
          <a:bodyPr/>
          <a:lstStyle/>
          <a:p>
            <a:r>
              <a:rPr lang="en-US" dirty="0"/>
              <a:t>Demo Code: </a:t>
            </a:r>
            <a:r>
              <a:rPr lang="en-US" dirty="0" err="1">
                <a:solidFill>
                  <a:srgbClr val="FF0000"/>
                </a:solidFill>
              </a:rPr>
              <a:t>github.com</a:t>
            </a:r>
            <a:r>
              <a:rPr lang="en-US" dirty="0">
                <a:solidFill>
                  <a:srgbClr val="FF0000"/>
                </a:solidFill>
              </a:rPr>
              <a:t>/</a:t>
            </a:r>
            <a:r>
              <a:rPr lang="en-US" dirty="0" err="1">
                <a:solidFill>
                  <a:srgbClr val="FF0000"/>
                </a:solidFill>
              </a:rPr>
              <a:t>mikefrobbins</a:t>
            </a:r>
            <a:r>
              <a:rPr lang="en-US" dirty="0">
                <a:solidFill>
                  <a:srgbClr val="FF0000"/>
                </a:solidFill>
              </a:rPr>
              <a:t>/Presentations</a:t>
            </a:r>
          </a:p>
          <a:p>
            <a:endParaRPr lang="en-US" dirty="0"/>
          </a:p>
        </p:txBody>
      </p:sp>
      <p:sp>
        <p:nvSpPr>
          <p:cNvPr id="4" name="Footer Placeholder 3">
            <a:extLst>
              <a:ext uri="{FF2B5EF4-FFF2-40B4-BE49-F238E27FC236}">
                <a16:creationId xmlns:a16="http://schemas.microsoft.com/office/drawing/2014/main" id="{76B86D7F-7AA7-6EAF-12A6-8306960B3C7E}"/>
              </a:ext>
            </a:extLst>
          </p:cNvPr>
          <p:cNvSpPr>
            <a:spLocks noGrp="1"/>
          </p:cNvSpPr>
          <p:nvPr>
            <p:ph type="ftr" sz="quarter" idx="11"/>
          </p:nvPr>
        </p:nvSpPr>
        <p:spPr/>
        <p:txBody>
          <a:bodyPr/>
          <a:lstStyle/>
          <a:p>
            <a:r>
              <a:rPr lang="en-US" dirty="0"/>
              <a:t>April 8-11, 2024</a:t>
            </a:r>
          </a:p>
        </p:txBody>
      </p:sp>
      <p:pic>
        <p:nvPicPr>
          <p:cNvPr id="5" name="Content Placeholder 5">
            <a:extLst>
              <a:ext uri="{FF2B5EF4-FFF2-40B4-BE49-F238E27FC236}">
                <a16:creationId xmlns:a16="http://schemas.microsoft.com/office/drawing/2014/main" id="{2E6DBD52-1F69-C7A7-7200-04D8718E9775}"/>
              </a:ext>
            </a:extLst>
          </p:cNvPr>
          <p:cNvPicPr>
            <a:picLocks noChangeAspect="1"/>
          </p:cNvPicPr>
          <p:nvPr/>
        </p:nvPicPr>
        <p:blipFill>
          <a:blip r:embed="rId2"/>
          <a:stretch>
            <a:fillRect/>
          </a:stretch>
        </p:blipFill>
        <p:spPr>
          <a:xfrm>
            <a:off x="3261707" y="2198087"/>
            <a:ext cx="5668586" cy="3868809"/>
          </a:xfrm>
          <a:prstGeom prst="rect">
            <a:avLst/>
          </a:prstGeom>
        </p:spPr>
      </p:pic>
    </p:spTree>
    <p:extLst>
      <p:ext uri="{BB962C8B-B14F-4D97-AF65-F5344CB8AC3E}">
        <p14:creationId xmlns:p14="http://schemas.microsoft.com/office/powerpoint/2010/main" val="40743414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1FE36E-9485-BD8C-1E61-2E26699EDE98}"/>
              </a:ext>
            </a:extLst>
          </p:cNvPr>
          <p:cNvSpPr>
            <a:spLocks noGrp="1"/>
          </p:cNvSpPr>
          <p:nvPr>
            <p:ph type="title"/>
          </p:nvPr>
        </p:nvSpPr>
        <p:spPr/>
        <p:txBody>
          <a:bodyPr/>
          <a:lstStyle/>
          <a:p>
            <a:r>
              <a:rPr lang="en-US" dirty="0"/>
              <a:t>Get-Contact –Identity 'Presenter'</a:t>
            </a:r>
          </a:p>
        </p:txBody>
      </p:sp>
      <p:sp>
        <p:nvSpPr>
          <p:cNvPr id="3" name="Content Placeholder 2">
            <a:extLst>
              <a:ext uri="{FF2B5EF4-FFF2-40B4-BE49-F238E27FC236}">
                <a16:creationId xmlns:a16="http://schemas.microsoft.com/office/drawing/2014/main" id="{C5AB6ED4-4466-6B18-5906-A0298B18DE21}"/>
              </a:ext>
            </a:extLst>
          </p:cNvPr>
          <p:cNvSpPr>
            <a:spLocks noGrp="1"/>
          </p:cNvSpPr>
          <p:nvPr>
            <p:ph idx="1"/>
          </p:nvPr>
        </p:nvSpPr>
        <p:spPr>
          <a:xfrm>
            <a:off x="838200" y="1690688"/>
            <a:ext cx="10515600" cy="4351338"/>
          </a:xfrm>
        </p:spPr>
        <p:txBody>
          <a:bodyPr/>
          <a:lstStyle/>
          <a:p>
            <a:r>
              <a:rPr lang="en-US" sz="2800" dirty="0"/>
              <a:t>Blog: </a:t>
            </a:r>
            <a:r>
              <a:rPr lang="en-US" sz="2800" dirty="0" err="1">
                <a:hlinkClick r:id="rId2"/>
              </a:rPr>
              <a:t>mikefrobbins.com</a:t>
            </a:r>
            <a:endParaRPr lang="en-US" sz="2800" dirty="0"/>
          </a:p>
          <a:p>
            <a:r>
              <a:rPr lang="en-US" sz="2800" dirty="0"/>
              <a:t>Twitter: </a:t>
            </a:r>
            <a:r>
              <a:rPr lang="en-US" sz="2800" dirty="0">
                <a:hlinkClick r:id="rId3"/>
              </a:rPr>
              <a:t>@mikefrobbins</a:t>
            </a:r>
            <a:endParaRPr lang="en-US" sz="2800" dirty="0"/>
          </a:p>
          <a:p>
            <a:r>
              <a:rPr lang="en-US" sz="2800" dirty="0"/>
              <a:t>LinkedIn: </a:t>
            </a:r>
            <a:r>
              <a:rPr lang="en-US" sz="2800" dirty="0">
                <a:hlinkClick r:id="rId4"/>
              </a:rPr>
              <a:t>www.linkedin.com/in/mikefrobbins</a:t>
            </a:r>
            <a:endParaRPr lang="en-US" sz="2800" dirty="0"/>
          </a:p>
          <a:p>
            <a:r>
              <a:rPr lang="en-US" dirty="0"/>
              <a:t>GitHub: </a:t>
            </a:r>
            <a:r>
              <a:rPr lang="en-US" dirty="0">
                <a:hlinkClick r:id="rId5"/>
              </a:rPr>
              <a:t>github.com/mikefrobbins</a:t>
            </a:r>
            <a:endParaRPr lang="en-US" dirty="0"/>
          </a:p>
        </p:txBody>
      </p:sp>
      <p:sp>
        <p:nvSpPr>
          <p:cNvPr id="4" name="Footer Placeholder 3">
            <a:extLst>
              <a:ext uri="{FF2B5EF4-FFF2-40B4-BE49-F238E27FC236}">
                <a16:creationId xmlns:a16="http://schemas.microsoft.com/office/drawing/2014/main" id="{49BEC7CA-B3BD-4055-D452-64B258B3C47D}"/>
              </a:ext>
            </a:extLst>
          </p:cNvPr>
          <p:cNvSpPr>
            <a:spLocks noGrp="1"/>
          </p:cNvSpPr>
          <p:nvPr>
            <p:ph type="ftr" sz="quarter" idx="11"/>
          </p:nvPr>
        </p:nvSpPr>
        <p:spPr/>
        <p:txBody>
          <a:bodyPr/>
          <a:lstStyle/>
          <a:p>
            <a:r>
              <a:rPr lang="en-US" dirty="0"/>
              <a:t>April 8-11, 2024</a:t>
            </a:r>
          </a:p>
        </p:txBody>
      </p:sp>
    </p:spTree>
    <p:extLst>
      <p:ext uri="{BB962C8B-B14F-4D97-AF65-F5344CB8AC3E}">
        <p14:creationId xmlns:p14="http://schemas.microsoft.com/office/powerpoint/2010/main" val="35916836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A70E4-BE0A-6AF6-37BF-21F5C406A922}"/>
              </a:ext>
            </a:extLst>
          </p:cNvPr>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a:extLst>
              <a:ext uri="{FF2B5EF4-FFF2-40B4-BE49-F238E27FC236}">
                <a16:creationId xmlns:a16="http://schemas.microsoft.com/office/drawing/2014/main" id="{709C940E-C4C4-EB82-0616-1A38D7CF5193}"/>
              </a:ext>
            </a:extLst>
          </p:cNvPr>
          <p:cNvSpPr>
            <a:spLocks noGrp="1"/>
          </p:cNvSpPr>
          <p:nvPr>
            <p:ph idx="1"/>
          </p:nvPr>
        </p:nvSpPr>
        <p:spPr/>
        <p:txBody>
          <a:bodyPr/>
          <a:lstStyle/>
          <a:p>
            <a:r>
              <a:rPr lang="en-US" sz="2800" dirty="0"/>
              <a:t>Mike F. Robbins</a:t>
            </a:r>
          </a:p>
          <a:p>
            <a:r>
              <a:rPr lang="en-US" sz="2800" dirty="0"/>
              <a:t>Lead docs writer for Azure PowerShell at Microsoft</a:t>
            </a:r>
          </a:p>
        </p:txBody>
      </p:sp>
      <p:sp>
        <p:nvSpPr>
          <p:cNvPr id="4" name="Footer Placeholder 3">
            <a:extLst>
              <a:ext uri="{FF2B5EF4-FFF2-40B4-BE49-F238E27FC236}">
                <a16:creationId xmlns:a16="http://schemas.microsoft.com/office/drawing/2014/main" id="{09083F07-EAA9-082A-6B9A-BDF5053556AA}"/>
              </a:ext>
            </a:extLst>
          </p:cNvPr>
          <p:cNvSpPr>
            <a:spLocks noGrp="1"/>
          </p:cNvSpPr>
          <p:nvPr>
            <p:ph type="ftr" sz="quarter" idx="11"/>
          </p:nvPr>
        </p:nvSpPr>
        <p:spPr/>
        <p:txBody>
          <a:bodyPr/>
          <a:lstStyle/>
          <a:p>
            <a:r>
              <a:rPr lang="en-US" dirty="0"/>
              <a:t>April 8-11, 2024</a:t>
            </a:r>
          </a:p>
        </p:txBody>
      </p:sp>
      <p:pic>
        <p:nvPicPr>
          <p:cNvPr id="5" name="Picture 4">
            <a:hlinkClick r:id="rId2"/>
            <a:extLst>
              <a:ext uri="{FF2B5EF4-FFF2-40B4-BE49-F238E27FC236}">
                <a16:creationId xmlns:a16="http://schemas.microsoft.com/office/drawing/2014/main" id="{F9E5197A-B469-BD63-8F3A-23DF563F81D3}"/>
              </a:ext>
            </a:extLst>
          </p:cNvPr>
          <p:cNvPicPr>
            <a:picLocks noChangeAspect="1"/>
          </p:cNvPicPr>
          <p:nvPr/>
        </p:nvPicPr>
        <p:blipFill>
          <a:blip r:embed="rId3"/>
          <a:stretch>
            <a:fillRect/>
          </a:stretch>
        </p:blipFill>
        <p:spPr>
          <a:xfrm>
            <a:off x="4037094" y="2958067"/>
            <a:ext cx="1428571" cy="1838095"/>
          </a:xfrm>
          <a:prstGeom prst="rect">
            <a:avLst/>
          </a:prstGeom>
        </p:spPr>
      </p:pic>
      <p:pic>
        <p:nvPicPr>
          <p:cNvPr id="6" name="Content Placeholder 3">
            <a:hlinkClick r:id="rId4"/>
            <a:extLst>
              <a:ext uri="{FF2B5EF4-FFF2-40B4-BE49-F238E27FC236}">
                <a16:creationId xmlns:a16="http://schemas.microsoft.com/office/drawing/2014/main" id="{48380736-7A98-2D2D-AF2F-E7745C9F348E}"/>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a:off x="2474383" y="2958823"/>
            <a:ext cx="1428750" cy="1850571"/>
          </a:xfrm>
          <a:prstGeom prst="rect">
            <a:avLst/>
          </a:prstGeom>
        </p:spPr>
      </p:pic>
      <p:pic>
        <p:nvPicPr>
          <p:cNvPr id="7" name="Picture 6">
            <a:hlinkClick r:id="rId6"/>
            <a:extLst>
              <a:ext uri="{FF2B5EF4-FFF2-40B4-BE49-F238E27FC236}">
                <a16:creationId xmlns:a16="http://schemas.microsoft.com/office/drawing/2014/main" id="{69033293-95CF-AFF8-D3A6-735D4055BDB1}"/>
              </a:ext>
            </a:extLst>
          </p:cNvPr>
          <p:cNvPicPr>
            <a:picLocks noChangeAspect="1"/>
          </p:cNvPicPr>
          <p:nvPr/>
        </p:nvPicPr>
        <p:blipFill>
          <a:blip r:embed="rId7"/>
          <a:stretch>
            <a:fillRect/>
          </a:stretch>
        </p:blipFill>
        <p:spPr>
          <a:xfrm>
            <a:off x="5599626" y="2958067"/>
            <a:ext cx="1428750" cy="2038349"/>
          </a:xfrm>
          <a:prstGeom prst="rect">
            <a:avLst/>
          </a:prstGeom>
        </p:spPr>
      </p:pic>
      <p:pic>
        <p:nvPicPr>
          <p:cNvPr id="8" name="Picture 7">
            <a:hlinkClick r:id="rId8"/>
            <a:extLst>
              <a:ext uri="{FF2B5EF4-FFF2-40B4-BE49-F238E27FC236}">
                <a16:creationId xmlns:a16="http://schemas.microsoft.com/office/drawing/2014/main" id="{CBA5DF73-6B95-86E0-522B-72C88401879C}"/>
              </a:ext>
            </a:extLst>
          </p:cNvPr>
          <p:cNvPicPr>
            <a:picLocks noChangeAspect="1"/>
          </p:cNvPicPr>
          <p:nvPr/>
        </p:nvPicPr>
        <p:blipFill>
          <a:blip r:embed="rId9"/>
          <a:stretch>
            <a:fillRect/>
          </a:stretch>
        </p:blipFill>
        <p:spPr>
          <a:xfrm>
            <a:off x="7162158" y="2958067"/>
            <a:ext cx="1428750" cy="1781175"/>
          </a:xfrm>
          <a:prstGeom prst="rect">
            <a:avLst/>
          </a:prstGeom>
        </p:spPr>
      </p:pic>
    </p:spTree>
    <p:extLst>
      <p:ext uri="{BB962C8B-B14F-4D97-AF65-F5344CB8AC3E}">
        <p14:creationId xmlns:p14="http://schemas.microsoft.com/office/powerpoint/2010/main" val="382441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BCFFFD-1CBF-4F37-55AF-9177FFBF8C88}"/>
              </a:ext>
            </a:extLst>
          </p:cNvPr>
          <p:cNvSpPr>
            <a:spLocks noGrp="1"/>
          </p:cNvSpPr>
          <p:nvPr>
            <p:ph type="title"/>
          </p:nvPr>
        </p:nvSpPr>
        <p:spPr/>
        <p:txBody>
          <a:bodyPr/>
          <a:lstStyle/>
          <a:p>
            <a:r>
              <a:rPr lang="en-US" dirty="0"/>
              <a:t>Cloud Computing</a:t>
            </a:r>
          </a:p>
        </p:txBody>
      </p:sp>
      <p:sp>
        <p:nvSpPr>
          <p:cNvPr id="3" name="Content Placeholder 2">
            <a:extLst>
              <a:ext uri="{FF2B5EF4-FFF2-40B4-BE49-F238E27FC236}">
                <a16:creationId xmlns:a16="http://schemas.microsoft.com/office/drawing/2014/main" id="{87197CA4-3467-9B16-060C-963A98C630D7}"/>
              </a:ext>
            </a:extLst>
          </p:cNvPr>
          <p:cNvSpPr>
            <a:spLocks noGrp="1"/>
          </p:cNvSpPr>
          <p:nvPr>
            <p:ph idx="1"/>
          </p:nvPr>
        </p:nvSpPr>
        <p:spPr/>
        <p:txBody>
          <a:bodyPr>
            <a:normAutofit lnSpcReduction="10000"/>
          </a:bodyPr>
          <a:lstStyle/>
          <a:p>
            <a:r>
              <a:rPr lang="en-US" dirty="0"/>
              <a:t>Delivery of computing services—including servers, storage, databases, networking, software, analytics, and intelligence—over the internet (“the cloud”)</a:t>
            </a:r>
          </a:p>
          <a:p>
            <a:r>
              <a:rPr lang="en-US" dirty="0"/>
              <a:t>Top Benefits</a:t>
            </a:r>
          </a:p>
          <a:p>
            <a:pPr lvl="1"/>
            <a:r>
              <a:rPr lang="en-US" dirty="0"/>
              <a:t>Cost-Effective</a:t>
            </a:r>
          </a:p>
          <a:p>
            <a:pPr lvl="1"/>
            <a:r>
              <a:rPr lang="en-US" dirty="0"/>
              <a:t>Global Scale</a:t>
            </a:r>
          </a:p>
          <a:p>
            <a:pPr lvl="1"/>
            <a:r>
              <a:rPr lang="en-US" dirty="0"/>
              <a:t>Performance</a:t>
            </a:r>
          </a:p>
          <a:p>
            <a:pPr lvl="1"/>
            <a:r>
              <a:rPr lang="en-US" dirty="0"/>
              <a:t>Security</a:t>
            </a:r>
          </a:p>
          <a:p>
            <a:pPr lvl="1"/>
            <a:r>
              <a:rPr lang="en-US" dirty="0"/>
              <a:t>Speed and Agility</a:t>
            </a:r>
          </a:p>
          <a:p>
            <a:pPr lvl="1"/>
            <a:r>
              <a:rPr lang="en-US" dirty="0"/>
              <a:t>Productivity</a:t>
            </a:r>
          </a:p>
          <a:p>
            <a:pPr lvl="1"/>
            <a:r>
              <a:rPr lang="en-US" dirty="0"/>
              <a:t>Reliability</a:t>
            </a:r>
          </a:p>
        </p:txBody>
      </p:sp>
      <p:sp>
        <p:nvSpPr>
          <p:cNvPr id="4" name="Footer Placeholder 3">
            <a:extLst>
              <a:ext uri="{FF2B5EF4-FFF2-40B4-BE49-F238E27FC236}">
                <a16:creationId xmlns:a16="http://schemas.microsoft.com/office/drawing/2014/main" id="{96558582-0822-6DA8-DC79-6A1664543E87}"/>
              </a:ext>
            </a:extLst>
          </p:cNvPr>
          <p:cNvSpPr>
            <a:spLocks noGrp="1"/>
          </p:cNvSpPr>
          <p:nvPr>
            <p:ph type="ftr" sz="quarter" idx="11"/>
          </p:nvPr>
        </p:nvSpPr>
        <p:spPr/>
        <p:txBody>
          <a:bodyPr/>
          <a:lstStyle/>
          <a:p>
            <a:r>
              <a:rPr lang="en-US"/>
              <a:t>April 8-11, 2024</a:t>
            </a:r>
            <a:endParaRPr lang="en-US" dirty="0"/>
          </a:p>
        </p:txBody>
      </p:sp>
    </p:spTree>
    <p:extLst>
      <p:ext uri="{BB962C8B-B14F-4D97-AF65-F5344CB8AC3E}">
        <p14:creationId xmlns:p14="http://schemas.microsoft.com/office/powerpoint/2010/main" val="683305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123F3B3-7964-DC1D-10AC-5598863024AA}"/>
              </a:ext>
            </a:extLst>
          </p:cNvPr>
          <p:cNvSpPr>
            <a:spLocks noGrp="1"/>
          </p:cNvSpPr>
          <p:nvPr>
            <p:ph type="ftr" sz="quarter" idx="11"/>
          </p:nvPr>
        </p:nvSpPr>
        <p:spPr/>
        <p:txBody>
          <a:bodyPr/>
          <a:lstStyle/>
          <a:p>
            <a:r>
              <a:rPr lang="en-US"/>
              <a:t>April 8-11, 2024</a:t>
            </a:r>
            <a:endParaRPr lang="en-US" dirty="0"/>
          </a:p>
        </p:txBody>
      </p:sp>
      <p:pic>
        <p:nvPicPr>
          <p:cNvPr id="3" name="what-is-cloud-computing.mp4">
            <a:hlinkClick r:id="" action="ppaction://media"/>
            <a:extLst>
              <a:ext uri="{FF2B5EF4-FFF2-40B4-BE49-F238E27FC236}">
                <a16:creationId xmlns:a16="http://schemas.microsoft.com/office/drawing/2014/main" id="{D6B8F583-F4E1-92AC-CF61-12616DE8FB5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3810742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06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B3A0D-88F0-2BD6-03DA-1C65DD7BC1BE}"/>
              </a:ext>
            </a:extLst>
          </p:cNvPr>
          <p:cNvSpPr>
            <a:spLocks noGrp="1"/>
          </p:cNvSpPr>
          <p:nvPr>
            <p:ph type="title"/>
          </p:nvPr>
        </p:nvSpPr>
        <p:spPr/>
        <p:txBody>
          <a:bodyPr/>
          <a:lstStyle/>
          <a:p>
            <a:r>
              <a:rPr lang="en-US" dirty="0"/>
              <a:t>Deployment Models</a:t>
            </a:r>
          </a:p>
        </p:txBody>
      </p:sp>
      <p:sp>
        <p:nvSpPr>
          <p:cNvPr id="3" name="Content Placeholder 2">
            <a:extLst>
              <a:ext uri="{FF2B5EF4-FFF2-40B4-BE49-F238E27FC236}">
                <a16:creationId xmlns:a16="http://schemas.microsoft.com/office/drawing/2014/main" id="{D9CF75B4-E0F1-9EAF-147C-37F8E9F22C25}"/>
              </a:ext>
            </a:extLst>
          </p:cNvPr>
          <p:cNvSpPr>
            <a:spLocks noGrp="1"/>
          </p:cNvSpPr>
          <p:nvPr>
            <p:ph idx="1"/>
          </p:nvPr>
        </p:nvSpPr>
        <p:spPr/>
        <p:txBody>
          <a:bodyPr/>
          <a:lstStyle/>
          <a:p>
            <a:r>
              <a:rPr lang="en-US" dirty="0"/>
              <a:t>Public Cloud</a:t>
            </a:r>
          </a:p>
          <a:p>
            <a:pPr lvl="1"/>
            <a:r>
              <a:rPr lang="en-US" dirty="0"/>
              <a:t>Hardware, software, and infrastructure are owned by the cloud provider</a:t>
            </a:r>
          </a:p>
          <a:p>
            <a:r>
              <a:rPr lang="en-US" dirty="0"/>
              <a:t>Private Cloud</a:t>
            </a:r>
          </a:p>
          <a:p>
            <a:pPr lvl="1"/>
            <a:r>
              <a:rPr lang="en-US" dirty="0"/>
              <a:t>Resources used exclusively by a single business or organization</a:t>
            </a:r>
          </a:p>
          <a:p>
            <a:r>
              <a:rPr lang="en-US" dirty="0"/>
              <a:t>Hybrid Cloud</a:t>
            </a:r>
          </a:p>
          <a:p>
            <a:pPr lvl="1"/>
            <a:r>
              <a:rPr lang="en-US" dirty="0"/>
              <a:t>Combine public and private clouds</a:t>
            </a:r>
          </a:p>
        </p:txBody>
      </p:sp>
      <p:sp>
        <p:nvSpPr>
          <p:cNvPr id="4" name="Footer Placeholder 3">
            <a:extLst>
              <a:ext uri="{FF2B5EF4-FFF2-40B4-BE49-F238E27FC236}">
                <a16:creationId xmlns:a16="http://schemas.microsoft.com/office/drawing/2014/main" id="{A4A52864-FFDA-1929-7E7D-B62B12A8E45B}"/>
              </a:ext>
            </a:extLst>
          </p:cNvPr>
          <p:cNvSpPr>
            <a:spLocks noGrp="1"/>
          </p:cNvSpPr>
          <p:nvPr>
            <p:ph type="ftr" sz="quarter" idx="11"/>
          </p:nvPr>
        </p:nvSpPr>
        <p:spPr/>
        <p:txBody>
          <a:bodyPr/>
          <a:lstStyle/>
          <a:p>
            <a:r>
              <a:rPr lang="en-US"/>
              <a:t>April 8-11, 2024</a:t>
            </a:r>
            <a:endParaRPr lang="en-US" dirty="0"/>
          </a:p>
        </p:txBody>
      </p:sp>
    </p:spTree>
    <p:extLst>
      <p:ext uri="{BB962C8B-B14F-4D97-AF65-F5344CB8AC3E}">
        <p14:creationId xmlns:p14="http://schemas.microsoft.com/office/powerpoint/2010/main" val="2999079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CBFAB-C572-18C9-E8B8-A857D4E546D5}"/>
              </a:ext>
            </a:extLst>
          </p:cNvPr>
          <p:cNvSpPr>
            <a:spLocks noGrp="1"/>
          </p:cNvSpPr>
          <p:nvPr>
            <p:ph type="title"/>
          </p:nvPr>
        </p:nvSpPr>
        <p:spPr/>
        <p:txBody>
          <a:bodyPr/>
          <a:lstStyle/>
          <a:p>
            <a:r>
              <a:rPr lang="en-US" dirty="0"/>
              <a:t>Types of Cloud Services</a:t>
            </a:r>
          </a:p>
        </p:txBody>
      </p:sp>
      <p:sp>
        <p:nvSpPr>
          <p:cNvPr id="3" name="Content Placeholder 2">
            <a:extLst>
              <a:ext uri="{FF2B5EF4-FFF2-40B4-BE49-F238E27FC236}">
                <a16:creationId xmlns:a16="http://schemas.microsoft.com/office/drawing/2014/main" id="{169B892D-DD60-6B11-2197-187AD9183A96}"/>
              </a:ext>
            </a:extLst>
          </p:cNvPr>
          <p:cNvSpPr>
            <a:spLocks noGrp="1"/>
          </p:cNvSpPr>
          <p:nvPr>
            <p:ph idx="1"/>
          </p:nvPr>
        </p:nvSpPr>
        <p:spPr/>
        <p:txBody>
          <a:bodyPr/>
          <a:lstStyle/>
          <a:p>
            <a:r>
              <a:rPr lang="en-US" dirty="0"/>
              <a:t>IaaS (Infrastructure as a Service)</a:t>
            </a:r>
          </a:p>
          <a:p>
            <a:pPr lvl="1"/>
            <a:r>
              <a:rPr lang="en-US" dirty="0"/>
              <a:t>You rent IT infrastructure: servers, VMs, storage, networks, operating systems</a:t>
            </a:r>
          </a:p>
          <a:p>
            <a:r>
              <a:rPr lang="en-US" dirty="0"/>
              <a:t>PaaS (Platform as a Service)</a:t>
            </a:r>
          </a:p>
          <a:p>
            <a:pPr lvl="1"/>
            <a:r>
              <a:rPr lang="en-US" dirty="0"/>
              <a:t>A complete cloud platform for developing and running applications without having to maintain the infrastructure</a:t>
            </a:r>
          </a:p>
          <a:p>
            <a:r>
              <a:rPr lang="en-US" dirty="0" err="1"/>
              <a:t>Saas</a:t>
            </a:r>
            <a:r>
              <a:rPr lang="en-US" dirty="0"/>
              <a:t> (Software as a Service)</a:t>
            </a:r>
          </a:p>
          <a:p>
            <a:pPr lvl="1"/>
            <a:r>
              <a:rPr lang="en-US" dirty="0"/>
              <a:t>A complete, customer-facing application that runs in the Cloud</a:t>
            </a:r>
          </a:p>
        </p:txBody>
      </p:sp>
      <p:sp>
        <p:nvSpPr>
          <p:cNvPr id="4" name="Footer Placeholder 3">
            <a:extLst>
              <a:ext uri="{FF2B5EF4-FFF2-40B4-BE49-F238E27FC236}">
                <a16:creationId xmlns:a16="http://schemas.microsoft.com/office/drawing/2014/main" id="{07CD1A18-6C35-C5C8-DF56-D4B3B07D04D1}"/>
              </a:ext>
            </a:extLst>
          </p:cNvPr>
          <p:cNvSpPr>
            <a:spLocks noGrp="1"/>
          </p:cNvSpPr>
          <p:nvPr>
            <p:ph type="ftr" sz="quarter" idx="11"/>
          </p:nvPr>
        </p:nvSpPr>
        <p:spPr/>
        <p:txBody>
          <a:bodyPr/>
          <a:lstStyle/>
          <a:p>
            <a:r>
              <a:rPr lang="en-US"/>
              <a:t>April 8-11, 2024</a:t>
            </a:r>
            <a:endParaRPr lang="en-US" dirty="0"/>
          </a:p>
        </p:txBody>
      </p:sp>
    </p:spTree>
    <p:extLst>
      <p:ext uri="{BB962C8B-B14F-4D97-AF65-F5344CB8AC3E}">
        <p14:creationId xmlns:p14="http://schemas.microsoft.com/office/powerpoint/2010/main" val="1479006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57E24-CFDE-4890-1428-0CD9A730F172}"/>
              </a:ext>
            </a:extLst>
          </p:cNvPr>
          <p:cNvSpPr>
            <a:spLocks noGrp="1"/>
          </p:cNvSpPr>
          <p:nvPr>
            <p:ph type="title"/>
          </p:nvPr>
        </p:nvSpPr>
        <p:spPr/>
        <p:txBody>
          <a:bodyPr/>
          <a:lstStyle/>
          <a:p>
            <a:r>
              <a:rPr lang="en-US" dirty="0"/>
              <a:t>What is Azure?</a:t>
            </a:r>
          </a:p>
        </p:txBody>
      </p:sp>
      <p:sp>
        <p:nvSpPr>
          <p:cNvPr id="3" name="Content Placeholder 2">
            <a:extLst>
              <a:ext uri="{FF2B5EF4-FFF2-40B4-BE49-F238E27FC236}">
                <a16:creationId xmlns:a16="http://schemas.microsoft.com/office/drawing/2014/main" id="{945056B5-A0FC-C567-1095-E8B4260C7A08}"/>
              </a:ext>
            </a:extLst>
          </p:cNvPr>
          <p:cNvSpPr>
            <a:spLocks noGrp="1"/>
          </p:cNvSpPr>
          <p:nvPr>
            <p:ph idx="1"/>
          </p:nvPr>
        </p:nvSpPr>
        <p:spPr/>
        <p:txBody>
          <a:bodyPr/>
          <a:lstStyle/>
          <a:p>
            <a:r>
              <a:rPr lang="en-US" dirty="0"/>
              <a:t>A cloud computing service created by Microsoft for:</a:t>
            </a:r>
          </a:p>
          <a:p>
            <a:pPr lvl="1"/>
            <a:r>
              <a:rPr lang="en-US" dirty="0"/>
              <a:t>Building</a:t>
            </a:r>
          </a:p>
          <a:p>
            <a:pPr lvl="1"/>
            <a:r>
              <a:rPr lang="en-US" dirty="0"/>
              <a:t>Testing</a:t>
            </a:r>
          </a:p>
          <a:p>
            <a:pPr lvl="1"/>
            <a:r>
              <a:rPr lang="en-US" dirty="0"/>
              <a:t>Deploying</a:t>
            </a:r>
          </a:p>
          <a:p>
            <a:pPr lvl="1"/>
            <a:r>
              <a:rPr lang="en-US" dirty="0"/>
              <a:t>And Managing</a:t>
            </a:r>
          </a:p>
          <a:p>
            <a:pPr lvl="1"/>
            <a:r>
              <a:rPr lang="en-US" dirty="0"/>
              <a:t>Applications and Services</a:t>
            </a:r>
          </a:p>
          <a:p>
            <a:pPr lvl="1"/>
            <a:r>
              <a:rPr lang="en-US" dirty="0"/>
              <a:t>Through Microsoft-managed data centers</a:t>
            </a:r>
          </a:p>
        </p:txBody>
      </p:sp>
      <p:sp>
        <p:nvSpPr>
          <p:cNvPr id="4" name="Footer Placeholder 3">
            <a:extLst>
              <a:ext uri="{FF2B5EF4-FFF2-40B4-BE49-F238E27FC236}">
                <a16:creationId xmlns:a16="http://schemas.microsoft.com/office/drawing/2014/main" id="{9B35F44C-2A1C-246A-93B0-BB4D190E7C72}"/>
              </a:ext>
            </a:extLst>
          </p:cNvPr>
          <p:cNvSpPr>
            <a:spLocks noGrp="1"/>
          </p:cNvSpPr>
          <p:nvPr>
            <p:ph type="ftr" sz="quarter" idx="11"/>
          </p:nvPr>
        </p:nvSpPr>
        <p:spPr/>
        <p:txBody>
          <a:bodyPr/>
          <a:lstStyle/>
          <a:p>
            <a:r>
              <a:rPr lang="en-US"/>
              <a:t>April 8-11, 2024</a:t>
            </a:r>
            <a:endParaRPr lang="en-US" dirty="0"/>
          </a:p>
        </p:txBody>
      </p:sp>
    </p:spTree>
    <p:extLst>
      <p:ext uri="{BB962C8B-B14F-4D97-AF65-F5344CB8AC3E}">
        <p14:creationId xmlns:p14="http://schemas.microsoft.com/office/powerpoint/2010/main" val="3564401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F5018C1-2051-30B5-CE11-F2DAFE0F4F1E}"/>
              </a:ext>
            </a:extLst>
          </p:cNvPr>
          <p:cNvSpPr>
            <a:spLocks noGrp="1"/>
          </p:cNvSpPr>
          <p:nvPr>
            <p:ph type="ftr" sz="quarter" idx="11"/>
          </p:nvPr>
        </p:nvSpPr>
        <p:spPr/>
        <p:txBody>
          <a:bodyPr/>
          <a:lstStyle/>
          <a:p>
            <a:r>
              <a:rPr lang="en-US"/>
              <a:t>April 8-11, 2024</a:t>
            </a:r>
            <a:endParaRPr lang="en-US" dirty="0"/>
          </a:p>
        </p:txBody>
      </p:sp>
      <p:pic>
        <p:nvPicPr>
          <p:cNvPr id="3" name="what-is-azure.mp4">
            <a:hlinkClick r:id="" action="ppaction://media"/>
            <a:extLst>
              <a:ext uri="{FF2B5EF4-FFF2-40B4-BE49-F238E27FC236}">
                <a16:creationId xmlns:a16="http://schemas.microsoft.com/office/drawing/2014/main" id="{8EB0E15D-FFC7-F65B-9815-6671AB87D24D}"/>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204201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864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2CC9D-E7C6-C511-BEF6-EA2DC07A4A1A}"/>
              </a:ext>
            </a:extLst>
          </p:cNvPr>
          <p:cNvSpPr>
            <a:spLocks noGrp="1"/>
          </p:cNvSpPr>
          <p:nvPr>
            <p:ph type="title"/>
          </p:nvPr>
        </p:nvSpPr>
        <p:spPr/>
        <p:txBody>
          <a:bodyPr/>
          <a:lstStyle/>
          <a:p>
            <a:r>
              <a:rPr lang="en-US" dirty="0"/>
              <a:t>Key Azure Features</a:t>
            </a:r>
          </a:p>
        </p:txBody>
      </p:sp>
      <p:sp>
        <p:nvSpPr>
          <p:cNvPr id="3" name="Content Placeholder 2">
            <a:extLst>
              <a:ext uri="{FF2B5EF4-FFF2-40B4-BE49-F238E27FC236}">
                <a16:creationId xmlns:a16="http://schemas.microsoft.com/office/drawing/2014/main" id="{3949C40E-888B-81E1-6DF7-58D075EE2643}"/>
              </a:ext>
            </a:extLst>
          </p:cNvPr>
          <p:cNvSpPr>
            <a:spLocks noGrp="1"/>
          </p:cNvSpPr>
          <p:nvPr>
            <p:ph idx="1"/>
          </p:nvPr>
        </p:nvSpPr>
        <p:spPr>
          <a:xfrm>
            <a:off x="838200" y="1399822"/>
            <a:ext cx="10515600" cy="4956528"/>
          </a:xfrm>
        </p:spPr>
        <p:txBody>
          <a:bodyPr>
            <a:normAutofit fontScale="62500" lnSpcReduction="20000"/>
          </a:bodyPr>
          <a:lstStyle/>
          <a:p>
            <a:r>
              <a:rPr lang="en-US" dirty="0"/>
              <a:t>Compute</a:t>
            </a:r>
          </a:p>
          <a:p>
            <a:pPr lvl="1"/>
            <a:r>
              <a:rPr lang="en-US" dirty="0"/>
              <a:t>VMs, container services, and service fabric</a:t>
            </a:r>
          </a:p>
          <a:p>
            <a:r>
              <a:rPr lang="en-US" dirty="0"/>
              <a:t>Storage</a:t>
            </a:r>
          </a:p>
          <a:p>
            <a:pPr lvl="1"/>
            <a:r>
              <a:rPr lang="en-US" dirty="0"/>
              <a:t>Blob storage, disk storage, file storage</a:t>
            </a:r>
          </a:p>
          <a:p>
            <a:r>
              <a:rPr lang="en-US" dirty="0"/>
              <a:t>Networking</a:t>
            </a:r>
          </a:p>
          <a:p>
            <a:pPr lvl="1"/>
            <a:r>
              <a:rPr lang="en-US" dirty="0"/>
              <a:t>Azure Virtual Network, VPN Gateway, Azure </a:t>
            </a:r>
            <a:r>
              <a:rPr lang="en-US" dirty="0" err="1"/>
              <a:t>EpressRoute</a:t>
            </a:r>
            <a:endParaRPr lang="en-US" dirty="0"/>
          </a:p>
          <a:p>
            <a:r>
              <a:rPr lang="en-US" dirty="0"/>
              <a:t>Databases</a:t>
            </a:r>
          </a:p>
          <a:p>
            <a:pPr lvl="1"/>
            <a:r>
              <a:rPr lang="en-US" dirty="0"/>
              <a:t>SQL, Cosmos DB, MySQL, </a:t>
            </a:r>
            <a:r>
              <a:rPr lang="en-US" dirty="0" err="1"/>
              <a:t>etc</a:t>
            </a:r>
            <a:endParaRPr lang="en-US" dirty="0"/>
          </a:p>
          <a:p>
            <a:r>
              <a:rPr lang="en-US" dirty="0"/>
              <a:t>AI and Machine Learning</a:t>
            </a:r>
          </a:p>
          <a:p>
            <a:pPr lvl="1"/>
            <a:r>
              <a:rPr lang="en-US" dirty="0"/>
              <a:t>Machine Learning, Cognitive Services, Bot Services, </a:t>
            </a:r>
            <a:r>
              <a:rPr lang="en-US" dirty="0" err="1"/>
              <a:t>etc</a:t>
            </a:r>
            <a:endParaRPr lang="en-US" dirty="0"/>
          </a:p>
          <a:p>
            <a:r>
              <a:rPr lang="en-US" dirty="0"/>
              <a:t>IoT (Internet of Things)</a:t>
            </a:r>
          </a:p>
          <a:p>
            <a:pPr lvl="1"/>
            <a:r>
              <a:rPr lang="en-US" dirty="0"/>
              <a:t>Connect, monitor and manage IoT assets</a:t>
            </a:r>
          </a:p>
          <a:p>
            <a:r>
              <a:rPr lang="en-US" dirty="0"/>
              <a:t>DevOps</a:t>
            </a:r>
          </a:p>
          <a:p>
            <a:pPr lvl="1"/>
            <a:r>
              <a:rPr lang="en-US" dirty="0"/>
              <a:t>Tools to support the DevOps lifecycle like Azure DevOps and Azure DevTest Labs</a:t>
            </a:r>
          </a:p>
          <a:p>
            <a:r>
              <a:rPr lang="en-US" dirty="0"/>
              <a:t>Security</a:t>
            </a:r>
          </a:p>
          <a:p>
            <a:pPr lvl="1"/>
            <a:r>
              <a:rPr lang="en-US" dirty="0"/>
              <a:t>$1 billion investment per year in security to protect customers’ data from cyber threats</a:t>
            </a:r>
          </a:p>
          <a:p>
            <a:r>
              <a:rPr lang="en-US" dirty="0"/>
              <a:t>Compliance</a:t>
            </a:r>
          </a:p>
          <a:p>
            <a:pPr lvl="1"/>
            <a:r>
              <a:rPr lang="en-US" dirty="0"/>
              <a:t>90+ compliance offerings– the most extensive portfolio in the industry</a:t>
            </a:r>
          </a:p>
        </p:txBody>
      </p:sp>
      <p:sp>
        <p:nvSpPr>
          <p:cNvPr id="4" name="Footer Placeholder 3">
            <a:extLst>
              <a:ext uri="{FF2B5EF4-FFF2-40B4-BE49-F238E27FC236}">
                <a16:creationId xmlns:a16="http://schemas.microsoft.com/office/drawing/2014/main" id="{A2CE6B63-0DD8-CEF7-9E68-76F53771BD64}"/>
              </a:ext>
            </a:extLst>
          </p:cNvPr>
          <p:cNvSpPr>
            <a:spLocks noGrp="1"/>
          </p:cNvSpPr>
          <p:nvPr>
            <p:ph type="ftr" sz="quarter" idx="11"/>
          </p:nvPr>
        </p:nvSpPr>
        <p:spPr/>
        <p:txBody>
          <a:bodyPr/>
          <a:lstStyle/>
          <a:p>
            <a:r>
              <a:rPr lang="en-US"/>
              <a:t>April 8-11, 2024</a:t>
            </a:r>
            <a:endParaRPr lang="en-US" dirty="0"/>
          </a:p>
        </p:txBody>
      </p:sp>
    </p:spTree>
    <p:extLst>
      <p:ext uri="{BB962C8B-B14F-4D97-AF65-F5344CB8AC3E}">
        <p14:creationId xmlns:p14="http://schemas.microsoft.com/office/powerpoint/2010/main" val="1793435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4867</TotalTime>
  <Words>2074</Words>
  <Application>Microsoft Macintosh PowerPoint</Application>
  <PresentationFormat>Widescreen</PresentationFormat>
  <Paragraphs>142</Paragraphs>
  <Slides>11</Slides>
  <Notes>5</Notes>
  <HiddenSlides>0</HiddenSlides>
  <MMClips>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11</vt:i4>
      </vt:variant>
    </vt:vector>
  </HeadingPairs>
  <TitlesOfParts>
    <vt:vector size="17" baseType="lpstr">
      <vt:lpstr>Microsoft YaHei</vt:lpstr>
      <vt:lpstr>Arial</vt:lpstr>
      <vt:lpstr>Calibri</vt:lpstr>
      <vt:lpstr>Calibri Light</vt:lpstr>
      <vt:lpstr>Office Theme</vt:lpstr>
      <vt:lpstr>Custom Design</vt:lpstr>
      <vt:lpstr>PowerPoint Presentation</vt:lpstr>
      <vt:lpstr>Get-Help –Name 'about_Presenter'</vt:lpstr>
      <vt:lpstr>Cloud Computing</vt:lpstr>
      <vt:lpstr>PowerPoint Presentation</vt:lpstr>
      <vt:lpstr>Deployment Models</vt:lpstr>
      <vt:lpstr>Types of Cloud Services</vt:lpstr>
      <vt:lpstr>What is Azure?</vt:lpstr>
      <vt:lpstr>PowerPoint Presentation</vt:lpstr>
      <vt:lpstr>Key Azure Features</vt:lpstr>
      <vt:lpstr>Start-Process 'Demo'</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Kenny Neal</dc:creator>
  <cp:lastModifiedBy>Mike Robbins</cp:lastModifiedBy>
  <cp:revision>81</cp:revision>
  <dcterms:created xsi:type="dcterms:W3CDTF">2023-07-23T23:39:02Z</dcterms:created>
  <dcterms:modified xsi:type="dcterms:W3CDTF">2024-04-09T16:58:12Z</dcterms:modified>
</cp:coreProperties>
</file>

<file path=docProps/thumbnail.jpeg>
</file>